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16"/>
  </p:notesMasterIdLst>
  <p:handoutMasterIdLst>
    <p:handoutMasterId r:id="rId17"/>
  </p:handoutMasterIdLst>
  <p:sldIdLst>
    <p:sldId id="256" r:id="rId2"/>
    <p:sldId id="268" r:id="rId3"/>
    <p:sldId id="319" r:id="rId4"/>
    <p:sldId id="337" r:id="rId5"/>
    <p:sldId id="322" r:id="rId6"/>
    <p:sldId id="326" r:id="rId7"/>
    <p:sldId id="334" r:id="rId8"/>
    <p:sldId id="335" r:id="rId9"/>
    <p:sldId id="331" r:id="rId10"/>
    <p:sldId id="329" r:id="rId11"/>
    <p:sldId id="332" r:id="rId12"/>
    <p:sldId id="330" r:id="rId13"/>
    <p:sldId id="336" r:id="rId14"/>
    <p:sldId id="25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00"/>
    <a:srgbClr val="00D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55503" autoAdjust="0"/>
  </p:normalViewPr>
  <p:slideViewPr>
    <p:cSldViewPr>
      <p:cViewPr varScale="1">
        <p:scale>
          <a:sx n="37" d="100"/>
          <a:sy n="37" d="100"/>
        </p:scale>
        <p:origin x="212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80" d="100"/>
          <a:sy n="80" d="100"/>
        </p:scale>
        <p:origin x="-3138"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EF027A-08FB-44DF-907C-871183AED101}" type="datetimeFigureOut">
              <a:rPr lang="en-CA" smtClean="0"/>
              <a:pPr/>
              <a:t>14/08/2018</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A2714D-6796-4224-B262-2892E64EC20D}" type="slidenum">
              <a:rPr lang="en-CA" smtClean="0"/>
              <a:pPr/>
              <a:t>‹N°›</a:t>
            </a:fld>
            <a:endParaRPr lang="en-CA" dirty="0"/>
          </a:p>
        </p:txBody>
      </p:sp>
    </p:spTree>
    <p:extLst>
      <p:ext uri="{BB962C8B-B14F-4D97-AF65-F5344CB8AC3E}">
        <p14:creationId xmlns:p14="http://schemas.microsoft.com/office/powerpoint/2010/main" val="118905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A8CBC3-94FF-46BE-8ED4-7CF3BA1773FD}" type="datetimeFigureOut">
              <a:rPr lang="en-US" smtClean="0"/>
              <a:t>8/14/2018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15238-E977-4D9F-91B6-72BA15802E0D}" type="slidenum">
              <a:rPr lang="en-US" smtClean="0"/>
              <a:t>‹N°›</a:t>
            </a:fld>
            <a:endParaRPr lang="en-US" dirty="0"/>
          </a:p>
        </p:txBody>
      </p:sp>
    </p:spTree>
    <p:extLst>
      <p:ext uri="{BB962C8B-B14F-4D97-AF65-F5344CB8AC3E}">
        <p14:creationId xmlns:p14="http://schemas.microsoft.com/office/powerpoint/2010/main" val="294539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Voici un aperçu de certaines réalisations clés de</a:t>
            </a:r>
            <a:r>
              <a:rPr lang="fr-CA" baseline="0" dirty="0"/>
              <a:t> 2017-2018, la première année du plan stratégique du SBPNB.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1</a:t>
            </a:fld>
            <a:endParaRPr lang="en-US" dirty="0"/>
          </a:p>
        </p:txBody>
      </p:sp>
    </p:spTree>
    <p:extLst>
      <p:ext uri="{BB962C8B-B14F-4D97-AF65-F5344CB8AC3E}">
        <p14:creationId xmlns:p14="http://schemas.microsoft.com/office/powerpoint/2010/main" val="251356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Le bureau provincial a préparé un avant-projet de plan pour former le personnel à l’approche </a:t>
            </a:r>
            <a:r>
              <a:rPr lang="fr-CA" baseline="0" dirty="0" smtClean="0"/>
              <a:t>des </a:t>
            </a:r>
            <a:r>
              <a:rPr lang="fr-CA" baseline="0" dirty="0"/>
              <a:t>services orientés sur les collectivités. </a:t>
            </a:r>
            <a:r>
              <a:rPr lang="fr-CA" baseline="0" dirty="0" smtClean="0"/>
              <a:t>L’élaboration du plan </a:t>
            </a:r>
            <a:r>
              <a:rPr lang="fr-CA" baseline="0" dirty="0"/>
              <a:t>de formation sera </a:t>
            </a:r>
            <a:r>
              <a:rPr lang="fr-CA" baseline="0" dirty="0" smtClean="0"/>
              <a:t>achevée </a:t>
            </a:r>
            <a:r>
              <a:rPr lang="fr-CA" baseline="0" dirty="0"/>
              <a:t>en </a:t>
            </a:r>
            <a:r>
              <a:rPr lang="fr-CA" baseline="0" dirty="0" smtClean="0"/>
              <a:t>2018-2019, </a:t>
            </a:r>
            <a:r>
              <a:rPr lang="fr-CA" baseline="0" dirty="0"/>
              <a:t>et la formation sera donnée au personnel la troisième </a:t>
            </a:r>
            <a:r>
              <a:rPr lang="fr-CA" baseline="0" dirty="0" smtClean="0"/>
              <a:t>année du plan stratégique. L’approche des services de bibliothèque orientés </a:t>
            </a:r>
            <a:r>
              <a:rPr lang="fr-CA" baseline="0" dirty="0"/>
              <a:t>sur les collectivités </a:t>
            </a:r>
            <a:r>
              <a:rPr lang="fr-CA" baseline="0" dirty="0" smtClean="0"/>
              <a:t>est </a:t>
            </a:r>
            <a:r>
              <a:rPr lang="fr-CA" baseline="0" dirty="0"/>
              <a:t>une démarche de planification des programmes et </a:t>
            </a:r>
            <a:r>
              <a:rPr lang="fr-CA" baseline="0" dirty="0" smtClean="0"/>
              <a:t>services, qui est </a:t>
            </a:r>
            <a:r>
              <a:rPr lang="fr-CA" baseline="0" dirty="0"/>
              <a:t>centrée sur l’établissement de relations avec les membres de la collectivité afin </a:t>
            </a:r>
            <a:r>
              <a:rPr lang="fr-CA" baseline="0" dirty="0" smtClean="0"/>
              <a:t>d’éliminer les </a:t>
            </a:r>
            <a:r>
              <a:rPr lang="fr-CA" baseline="0" dirty="0"/>
              <a:t>obstacles à la fréquentation des bibliothèques. </a:t>
            </a:r>
          </a:p>
          <a:p>
            <a:endParaRPr lang="en-US" baseline="0" dirty="0"/>
          </a:p>
          <a:p>
            <a:r>
              <a:rPr lang="fr-CA" baseline="0" dirty="0"/>
              <a:t>Le SBPNB continue à former le personnel aux technologies émergentes. Cette année, l’accent était mis sur les STIAM : sciences, technologies, ingénierie, arts et mathématiques. La formation se poursuivra </a:t>
            </a:r>
            <a:r>
              <a:rPr lang="fr-CA" baseline="0" dirty="0" smtClean="0"/>
              <a:t>durant la </a:t>
            </a:r>
            <a:r>
              <a:rPr lang="fr-CA" baseline="0" dirty="0"/>
              <a:t>deuxième </a:t>
            </a:r>
            <a:r>
              <a:rPr lang="fr-CA" baseline="0" dirty="0" smtClean="0"/>
              <a:t>année du plan stratégique.</a:t>
            </a:r>
            <a:endParaRPr lang="fr-CA" baseline="0" dirty="0"/>
          </a:p>
          <a:p>
            <a:endParaRPr lang="en-US" baseline="0" dirty="0"/>
          </a:p>
          <a:p>
            <a:r>
              <a:rPr lang="fr-CA" baseline="0" dirty="0"/>
              <a:t>Le bureau provincial a </a:t>
            </a:r>
            <a:r>
              <a:rPr lang="fr-CA" baseline="0" dirty="0" smtClean="0"/>
              <a:t>coordonné </a:t>
            </a:r>
            <a:r>
              <a:rPr lang="fr-CA" baseline="0" dirty="0"/>
              <a:t>la mise en œuvre des initiatives d’amélioration continue du GNB. Il s’agit notamment d’effectuer des recherches du gaspillage pour trouver des gains d’efficacité dans nos modes opératoires et de délimiter des projets de recherche qui nous aideront à mieux comprendre les </a:t>
            </a:r>
            <a:r>
              <a:rPr lang="fr-CA" baseline="0" dirty="0" smtClean="0"/>
              <a:t>répercussions </a:t>
            </a:r>
            <a:r>
              <a:rPr lang="fr-CA" baseline="0" dirty="0"/>
              <a:t>de nos programmes et services.   </a:t>
            </a:r>
          </a:p>
          <a:p>
            <a:endParaRPr lang="en-US"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10</a:t>
            </a:fld>
            <a:endParaRPr lang="en-US" dirty="0"/>
          </a:p>
        </p:txBody>
      </p:sp>
    </p:spTree>
    <p:extLst>
      <p:ext uri="{BB962C8B-B14F-4D97-AF65-F5344CB8AC3E}">
        <p14:creationId xmlns:p14="http://schemas.microsoft.com/office/powerpoint/2010/main" val="35300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11</a:t>
            </a:fld>
            <a:endParaRPr lang="en-US" dirty="0"/>
          </a:p>
        </p:txBody>
      </p:sp>
    </p:spTree>
    <p:extLst>
      <p:ext uri="{BB962C8B-B14F-4D97-AF65-F5344CB8AC3E}">
        <p14:creationId xmlns:p14="http://schemas.microsoft.com/office/powerpoint/2010/main" val="326199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12</a:t>
            </a:fld>
            <a:endParaRPr lang="en-US" dirty="0"/>
          </a:p>
        </p:txBody>
      </p:sp>
    </p:spTree>
    <p:extLst>
      <p:ext uri="{BB962C8B-B14F-4D97-AF65-F5344CB8AC3E}">
        <p14:creationId xmlns:p14="http://schemas.microsoft.com/office/powerpoint/2010/main" val="15765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13</a:t>
            </a:fld>
            <a:endParaRPr lang="en-US" dirty="0"/>
          </a:p>
        </p:txBody>
      </p:sp>
    </p:spTree>
    <p:extLst>
      <p:ext uri="{BB962C8B-B14F-4D97-AF65-F5344CB8AC3E}">
        <p14:creationId xmlns:p14="http://schemas.microsoft.com/office/powerpoint/2010/main" val="224317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14</a:t>
            </a:fld>
            <a:endParaRPr lang="en-US" dirty="0"/>
          </a:p>
        </p:txBody>
      </p:sp>
    </p:spTree>
    <p:extLst>
      <p:ext uri="{BB962C8B-B14F-4D97-AF65-F5344CB8AC3E}">
        <p14:creationId xmlns:p14="http://schemas.microsoft.com/office/powerpoint/2010/main" val="11029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fr-CA" baseline="0" dirty="0"/>
              <a:t>Quatre-vingt-quinze pour cent des bibliothèques (59 sur 62) ont commencé à organiser dans </a:t>
            </a:r>
            <a:r>
              <a:rPr lang="fr-CA" baseline="0" dirty="0" smtClean="0"/>
              <a:t>leur collectivité </a:t>
            </a:r>
            <a:r>
              <a:rPr lang="fr-CA" baseline="0" dirty="0"/>
              <a:t>des ateliers </a:t>
            </a:r>
            <a:r>
              <a:rPr lang="fr-CA" i="1" baseline="0" dirty="0"/>
              <a:t>Chaque enfant préparé à la lecture</a:t>
            </a:r>
            <a:r>
              <a:rPr lang="fr-CA" baseline="0" dirty="0"/>
              <a:t>, un programme fondé sur des données probantes pour offrir aux enfants des programmes qui reposent sur les principes du chant, de la lecture, de l’écriture, de la parole et du jeu. Les bibliothèques donnent des ateliers aux parents ou gardiens </a:t>
            </a:r>
            <a:r>
              <a:rPr lang="fr-CA" baseline="0" dirty="0" smtClean="0"/>
              <a:t>/ gardiennes ainsi </a:t>
            </a:r>
            <a:r>
              <a:rPr lang="fr-CA" baseline="0" dirty="0"/>
              <a:t>qu’aux groupes communautaires qui offrent des services aux enfants, p. ex. les garderies, les centres de ressources familiales.  </a:t>
            </a:r>
          </a:p>
          <a:p>
            <a:endParaRPr lang="en-US" baseline="0" dirty="0"/>
          </a:p>
          <a:p>
            <a:r>
              <a:rPr lang="fr-CA" baseline="0" dirty="0"/>
              <a:t>Toutes les bibliothèques </a:t>
            </a:r>
            <a:r>
              <a:rPr lang="fr-CA" baseline="0" dirty="0" smtClean="0"/>
              <a:t>offrent des activités / programmes parascolaires et en font la promotion.</a:t>
            </a:r>
            <a:endParaRPr lang="fr-CA" baseline="0" dirty="0"/>
          </a:p>
          <a:p>
            <a:endParaRPr lang="en-US" baseline="0" dirty="0"/>
          </a:p>
          <a:p>
            <a:r>
              <a:rPr lang="fr-CA" baseline="0" dirty="0"/>
              <a:t>Quatre-vingt-dix-huit </a:t>
            </a:r>
            <a:r>
              <a:rPr lang="fr-CA" baseline="0" dirty="0" smtClean="0"/>
              <a:t>(98) pour </a:t>
            </a:r>
            <a:r>
              <a:rPr lang="fr-CA" baseline="0" dirty="0"/>
              <a:t>cent des bibliothèques ont commencé à mettre en place des espaces d’apprentissage interactif pour les enfants de 0 à 5 ans. </a:t>
            </a:r>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2</a:t>
            </a:fld>
            <a:endParaRPr lang="en-US" dirty="0"/>
          </a:p>
        </p:txBody>
      </p:sp>
    </p:spTree>
    <p:extLst>
      <p:ext uri="{BB962C8B-B14F-4D97-AF65-F5344CB8AC3E}">
        <p14:creationId xmlns:p14="http://schemas.microsoft.com/office/powerpoint/2010/main" val="66952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fr-CA" baseline="0" dirty="0" smtClean="0"/>
              <a:t>Durant la </a:t>
            </a:r>
            <a:r>
              <a:rPr lang="fr-CA" baseline="0" dirty="0"/>
              <a:t>première année de </a:t>
            </a:r>
            <a:r>
              <a:rPr lang="fr-CA" baseline="0" dirty="0" smtClean="0"/>
              <a:t>la mise en œuvre de notre </a:t>
            </a:r>
            <a:r>
              <a:rPr lang="fr-CA" baseline="0" dirty="0"/>
              <a:t>plan stratégique, les campagnes de recrutement d’usagers étaient une activité clé du but </a:t>
            </a:r>
            <a:r>
              <a:rPr lang="fr-CA" baseline="0" dirty="0" smtClean="0"/>
              <a:t>numéro 2</a:t>
            </a:r>
            <a:r>
              <a:rPr lang="fr-CA" baseline="0" dirty="0"/>
              <a:t>. Quatre-vingt-dix-sept </a:t>
            </a:r>
            <a:r>
              <a:rPr lang="fr-CA" baseline="0" dirty="0" smtClean="0"/>
              <a:t>(97) pour </a:t>
            </a:r>
            <a:r>
              <a:rPr lang="fr-CA" baseline="0" dirty="0"/>
              <a:t>cent des bibliothèques du réseau ont organisé au moins une campagne de recrutement d’usagers à l’échelon local.  </a:t>
            </a:r>
          </a:p>
          <a:p>
            <a:endParaRPr lang="en-US" baseline="0" dirty="0"/>
          </a:p>
          <a:p>
            <a:r>
              <a:rPr lang="fr-CA" baseline="0" dirty="0"/>
              <a:t>Au bureau provincial, il y a eu deux campagnes de recrutement d’usagers, une </a:t>
            </a:r>
            <a:r>
              <a:rPr lang="fr-CA" baseline="0" dirty="0" smtClean="0"/>
              <a:t>au sein du </a:t>
            </a:r>
            <a:r>
              <a:rPr lang="fr-CA" baseline="0" dirty="0"/>
              <a:t>ministère (EPFT) et une </a:t>
            </a:r>
            <a:r>
              <a:rPr lang="fr-CA" baseline="0" dirty="0" smtClean="0"/>
              <a:t>au sein du </a:t>
            </a:r>
            <a:r>
              <a:rPr lang="fr-CA" baseline="0" dirty="0"/>
              <a:t>GNB. La campagne de recrutement d’usagers du GNB s’est déroulée pendant le Mois des bibliothèques au Canada</a:t>
            </a:r>
            <a:r>
              <a:rPr lang="fr-CA" baseline="0" dirty="0" smtClean="0"/>
              <a:t>.</a:t>
            </a:r>
          </a:p>
          <a:p>
            <a:endParaRPr lang="fr-CA" baseline="0" dirty="0" smtClean="0"/>
          </a:p>
          <a:p>
            <a:r>
              <a:rPr lang="fr-CA" sz="1200" baseline="0" dirty="0" smtClean="0"/>
              <a:t>Les services de bibliothèque par la poste (SBP) ont également organisé une campagne de recrutement d’usagers. </a:t>
            </a:r>
          </a:p>
          <a:p>
            <a:endParaRPr lang="en-US" sz="1200" kern="1200" baseline="0" dirty="0" smtClean="0">
              <a:solidFill>
                <a:schemeClr val="tx1"/>
              </a:solidFill>
              <a:effectLst/>
            </a:endParaRPr>
          </a:p>
          <a:p>
            <a:r>
              <a:rPr lang="fr-CA" sz="1200" dirty="0" smtClean="0">
                <a:solidFill>
                  <a:schemeClr val="tx1"/>
                </a:solidFill>
              </a:rPr>
              <a:t>Une carte postale de promotion a été créée dans le cadre d’une campagne d’envoi postal pour encourager les Néo-Brunswickoises et les Néo-Brunswickois des régions rurales qui ne sont pas en mesure de se rendre dans une bibliothèque à s’inscrire aux </a:t>
            </a:r>
            <a:r>
              <a:rPr lang="fr-CA" sz="1200" dirty="0" smtClean="0"/>
              <a:t>SBP</a:t>
            </a:r>
            <a:r>
              <a:rPr lang="fr-CA" sz="1200" dirty="0" smtClean="0">
                <a:solidFill>
                  <a:schemeClr val="tx1"/>
                </a:solidFill>
              </a:rPr>
              <a:t>. L’envoi postal a été lancé au printemps 2017 en utilisant le service </a:t>
            </a:r>
            <a:r>
              <a:rPr lang="fr-CA" sz="1200" dirty="0" err="1" smtClean="0">
                <a:solidFill>
                  <a:schemeClr val="tx1"/>
                </a:solidFill>
              </a:rPr>
              <a:t>Médiaposte</a:t>
            </a:r>
            <a:r>
              <a:rPr lang="fr-CA" sz="1200" dirty="0" smtClean="0">
                <a:solidFill>
                  <a:schemeClr val="tx1"/>
                </a:solidFill>
              </a:rPr>
              <a:t> clic de Postes Canada. </a:t>
            </a:r>
          </a:p>
          <a:p>
            <a:endParaRPr lang="en-CA" sz="1200" kern="1200" dirty="0" smtClean="0">
              <a:solidFill>
                <a:schemeClr val="tx1"/>
              </a:solidFill>
              <a:effectLst/>
            </a:endParaRPr>
          </a:p>
          <a:p>
            <a:r>
              <a:rPr lang="fr-CA" sz="1200" dirty="0" smtClean="0">
                <a:solidFill>
                  <a:schemeClr val="tx1"/>
                </a:solidFill>
              </a:rPr>
              <a:t>Les </a:t>
            </a:r>
            <a:r>
              <a:rPr lang="fr-CA" sz="1200" dirty="0" smtClean="0"/>
              <a:t>SBP</a:t>
            </a:r>
            <a:r>
              <a:rPr lang="fr-CA" sz="1200" dirty="0" smtClean="0">
                <a:solidFill>
                  <a:schemeClr val="tx1"/>
                </a:solidFill>
              </a:rPr>
              <a:t> sont destinés aux Néo-Brunswickois qui ne peuvent pas se rendre dans une bibliothèque publique pour des raisons diverses : parce qu’ils habitent en région rurale, parce qu’ils ont une maladie ou une incapacité (y compris l’incapacité de lire les imprimés), à cause de limitations saisonnières (hiver rude), parce qu’ils n’ont pas de moyen de transport personnel, à cause de la fermeture temporaire d’une bibliothèque, etc.</a:t>
            </a:r>
          </a:p>
          <a:p>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chemeClr val="tx1"/>
                </a:solidFill>
              </a:rPr>
              <a:t>La carte postale des SBP a été envoyée à 17 954 ménages.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endParaRPr>
          </a:p>
          <a:p>
            <a:r>
              <a:rPr lang="fr-CA" sz="1200" dirty="0" smtClean="0">
                <a:solidFill>
                  <a:schemeClr val="tx1"/>
                </a:solidFill>
              </a:rPr>
              <a:t>Depuis la campagne de recrutement d’usagers, les SBP ont fait l’objet de nombreux commentaires positifs des régions rurales ainsi que de la part du personnel des bibliothèques de toute la province. Donner de la visibilité à un service dont on n’avait jamais fait officiellement la publicité a été utile. Cette campagne d’envoi postal a été </a:t>
            </a:r>
            <a:r>
              <a:rPr lang="fr-CA" sz="1200" dirty="0" smtClean="0">
                <a:solidFill>
                  <a:schemeClr val="tx1"/>
                </a:solidFill>
              </a:rPr>
              <a:t>menée </a:t>
            </a:r>
            <a:r>
              <a:rPr lang="fr-CA" sz="1200" dirty="0" smtClean="0">
                <a:solidFill>
                  <a:schemeClr val="tx1"/>
                </a:solidFill>
              </a:rPr>
              <a:t>suite à la prestation d’ateliers de formation dont a bénéficié l’ensemble du personnel de la province. Ces ateliers ont sensibilisé le personnel à la réalité vécue par les personnes vulnérables et aux services que les SBP peuvent leur offrir.</a:t>
            </a:r>
          </a:p>
          <a:p>
            <a:endParaRPr lang="en-CA" sz="1200" kern="1200" dirty="0" smtClean="0">
              <a:solidFill>
                <a:schemeClr val="tx1"/>
              </a:solidFill>
              <a:effectLst/>
            </a:endParaRPr>
          </a:p>
          <a:p>
            <a:r>
              <a:rPr lang="fr-CA" sz="1200" dirty="0" smtClean="0">
                <a:solidFill>
                  <a:schemeClr val="tx1"/>
                </a:solidFill>
              </a:rPr>
              <a:t>Les régions ont signalé une hausse des inscriptions en ligne pour obtenir une carte de bibliothèque ainsi qu’un afflux de nouveaux usagers dans les bibliothèques locales.</a:t>
            </a:r>
          </a:p>
          <a:p>
            <a:endParaRPr lang="en-CA" sz="1200" kern="1200" dirty="0" smtClean="0">
              <a:solidFill>
                <a:schemeClr val="tx1"/>
              </a:solidFill>
              <a:effectLst/>
            </a:endParaRPr>
          </a:p>
          <a:p>
            <a:r>
              <a:rPr lang="fr-CA" sz="1200" dirty="0" smtClean="0">
                <a:solidFill>
                  <a:schemeClr val="tx1"/>
                </a:solidFill>
              </a:rPr>
              <a:t>Le nombre de prêts de documents</a:t>
            </a:r>
            <a:r>
              <a:rPr lang="fr-CA" sz="1200" baseline="0" dirty="0" smtClean="0">
                <a:solidFill>
                  <a:schemeClr val="tx1"/>
                </a:solidFill>
              </a:rPr>
              <a:t> </a:t>
            </a:r>
            <a:r>
              <a:rPr lang="fr-CA" sz="1200" dirty="0" smtClean="0">
                <a:solidFill>
                  <a:schemeClr val="tx1"/>
                </a:solidFill>
              </a:rPr>
              <a:t>effectués par les </a:t>
            </a:r>
            <a:r>
              <a:rPr lang="fr-CA" sz="1200" dirty="0" smtClean="0"/>
              <a:t>SBP</a:t>
            </a:r>
            <a:r>
              <a:rPr lang="fr-CA" sz="1200" dirty="0" smtClean="0">
                <a:solidFill>
                  <a:schemeClr val="tx1"/>
                </a:solidFill>
              </a:rPr>
              <a:t> a augmenté de </a:t>
            </a:r>
            <a:r>
              <a:rPr lang="fr-CA" sz="1200" baseline="0" dirty="0" smtClean="0">
                <a:solidFill>
                  <a:schemeClr val="tx1"/>
                </a:solidFill>
              </a:rPr>
              <a:t>24 % cette année.  </a:t>
            </a:r>
            <a:r>
              <a:rPr lang="fr-CA" sz="1200" baseline="0" dirty="0" smtClean="0">
                <a:solidFill>
                  <a:schemeClr val="tx1"/>
                </a:solidFill>
              </a:rPr>
              <a:t>Le n</a:t>
            </a:r>
            <a:r>
              <a:rPr lang="fr-CA" sz="1200" b="0" u="none" baseline="0" dirty="0" smtClean="0">
                <a:solidFill>
                  <a:schemeClr val="tx1"/>
                </a:solidFill>
              </a:rPr>
              <a:t>ombre </a:t>
            </a:r>
            <a:r>
              <a:rPr lang="fr-CA" sz="1200" b="0" u="none" baseline="0" dirty="0" smtClean="0">
                <a:solidFill>
                  <a:schemeClr val="tx1"/>
                </a:solidFill>
              </a:rPr>
              <a:t>de nouvelles cartes émises en 2017-2018 par le SBP est de 106.  </a:t>
            </a:r>
          </a:p>
          <a:p>
            <a:endParaRPr lang="en-US" baseline="0" dirty="0"/>
          </a:p>
          <a:p>
            <a:r>
              <a:rPr lang="fr-CA" baseline="0" dirty="0"/>
              <a:t>Pour soutenir les usagers dans leurs activités autonomes d’apprentissage et de recherche, le personnel des bibliothèques a commencé à recevoir une formation aux bases de données en ligne du SBPNB</a:t>
            </a:r>
            <a:r>
              <a:rPr lang="fr-CA" sz="1200" dirty="0">
                <a:solidFill>
                  <a:schemeClr val="tx1"/>
                </a:solidFill>
                <a:latin typeface="+mn-lt"/>
                <a:ea typeface="+mn-ea"/>
                <a:cs typeface="+mn-cs"/>
              </a:rPr>
              <a:t> consultables à partir du site Web du SBPNB. La formation se déroule en cinq séances. Chaque présentation porte sur un groupe de bases </a:t>
            </a:r>
            <a:r>
              <a:rPr lang="fr-CA" sz="1200" dirty="0" smtClean="0">
                <a:solidFill>
                  <a:schemeClr val="tx1"/>
                </a:solidFill>
                <a:latin typeface="+mn-lt"/>
                <a:ea typeface="+mn-ea"/>
                <a:cs typeface="+mn-cs"/>
              </a:rPr>
              <a:t>de données </a:t>
            </a:r>
            <a:r>
              <a:rPr lang="fr-CA" sz="1200" dirty="0">
                <a:solidFill>
                  <a:schemeClr val="tx1"/>
                </a:solidFill>
                <a:latin typeface="+mn-lt"/>
                <a:ea typeface="+mn-ea"/>
                <a:cs typeface="+mn-cs"/>
              </a:rPr>
              <a:t>similaires, comme celles qui donnent accès </a:t>
            </a:r>
            <a:r>
              <a:rPr lang="fr-CA" sz="1200" dirty="0" smtClean="0">
                <a:solidFill>
                  <a:schemeClr val="tx1"/>
                </a:solidFill>
                <a:latin typeface="+mn-lt"/>
                <a:ea typeface="+mn-ea"/>
                <a:cs typeface="+mn-cs"/>
              </a:rPr>
              <a:t>aux journaux, </a:t>
            </a:r>
            <a:r>
              <a:rPr lang="fr-CA" sz="1200" dirty="0">
                <a:solidFill>
                  <a:schemeClr val="tx1"/>
                </a:solidFill>
                <a:latin typeface="+mn-lt"/>
                <a:ea typeface="+mn-ea"/>
                <a:cs typeface="+mn-cs"/>
              </a:rPr>
              <a:t>aux ressources historiques ou à celles destinées aux enfants et aux jeunes adultes. La formation est donnée par webinaire par des membres de l’équipe des </a:t>
            </a:r>
            <a:r>
              <a:rPr lang="fr-CA" sz="1200" dirty="0" smtClean="0">
                <a:solidFill>
                  <a:schemeClr val="tx1"/>
                </a:solidFill>
                <a:latin typeface="+mn-lt"/>
                <a:ea typeface="+mn-ea"/>
                <a:cs typeface="+mn-cs"/>
              </a:rPr>
              <a:t>services </a:t>
            </a:r>
            <a:r>
              <a:rPr lang="fr-CA" sz="1200" dirty="0">
                <a:solidFill>
                  <a:schemeClr val="tx1"/>
                </a:solidFill>
                <a:latin typeface="+mn-lt"/>
                <a:ea typeface="+mn-ea"/>
                <a:cs typeface="+mn-cs"/>
              </a:rPr>
              <a:t>de référence et du bureau régional dans chaque région. À chaque module de formation, le personnel reçoit des outils pour faire la promotion des ressources auprès du </a:t>
            </a:r>
            <a:r>
              <a:rPr lang="fr-CA" sz="1200" baseline="0" dirty="0">
                <a:solidFill>
                  <a:schemeClr val="tx1"/>
                </a:solidFill>
                <a:latin typeface="+mn-lt"/>
                <a:ea typeface="+mn-ea"/>
                <a:cs typeface="+mn-cs"/>
              </a:rPr>
              <a:t>public.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3</a:t>
            </a:fld>
            <a:endParaRPr lang="en-US" dirty="0"/>
          </a:p>
        </p:txBody>
      </p:sp>
    </p:spTree>
    <p:extLst>
      <p:ext uri="{BB962C8B-B14F-4D97-AF65-F5344CB8AC3E}">
        <p14:creationId xmlns:p14="http://schemas.microsoft.com/office/powerpoint/2010/main" val="31545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principaux axes de travail </a:t>
            </a:r>
            <a:r>
              <a:rPr lang="fr-CA" dirty="0" smtClean="0"/>
              <a:t>pour appuyer les collectivités </a:t>
            </a:r>
            <a:r>
              <a:rPr lang="fr-CA" dirty="0"/>
              <a:t>et </a:t>
            </a:r>
            <a:r>
              <a:rPr lang="fr-CA" dirty="0" smtClean="0"/>
              <a:t>la </a:t>
            </a:r>
            <a:r>
              <a:rPr lang="fr-CA" dirty="0"/>
              <a:t>croissance économique </a:t>
            </a:r>
            <a:r>
              <a:rPr lang="fr-CA" dirty="0" smtClean="0"/>
              <a:t>tournent autour du soutien à l’employabilité</a:t>
            </a:r>
            <a:r>
              <a:rPr lang="fr-CA" dirty="0"/>
              <a:t>, </a:t>
            </a:r>
            <a:r>
              <a:rPr lang="fr-CA" dirty="0" smtClean="0"/>
              <a:t>au secteur des </a:t>
            </a:r>
            <a:r>
              <a:rPr lang="fr-CA" dirty="0"/>
              <a:t>affaires, </a:t>
            </a:r>
            <a:r>
              <a:rPr lang="fr-CA" dirty="0" smtClean="0"/>
              <a:t>aux </a:t>
            </a:r>
            <a:r>
              <a:rPr lang="fr-CA" dirty="0"/>
              <a:t>nouveaux arrivants, </a:t>
            </a:r>
            <a:r>
              <a:rPr lang="fr-CA" dirty="0" smtClean="0"/>
              <a:t>à l’apprentissage </a:t>
            </a:r>
            <a:r>
              <a:rPr lang="fr-CA" dirty="0"/>
              <a:t>de la langue seconde</a:t>
            </a:r>
            <a:r>
              <a:rPr lang="fr-CA" baseline="0" dirty="0"/>
              <a:t> et </a:t>
            </a:r>
            <a:r>
              <a:rPr lang="fr-CA" baseline="0" dirty="0" smtClean="0"/>
              <a:t>à la </a:t>
            </a:r>
            <a:r>
              <a:rPr lang="fr-CA" baseline="0" dirty="0"/>
              <a:t>littératie financière. </a:t>
            </a:r>
          </a:p>
          <a:p>
            <a:endParaRPr lang="en-US" baseline="0" dirty="0"/>
          </a:p>
          <a:p>
            <a:r>
              <a:rPr lang="fr-CA" baseline="0" dirty="0"/>
              <a:t>Cette année, les bibliothèques ont cherché des partenaires communautaires pour </a:t>
            </a:r>
            <a:r>
              <a:rPr lang="fr-CA" baseline="0" dirty="0" smtClean="0"/>
              <a:t>élaborer </a:t>
            </a:r>
            <a:r>
              <a:rPr lang="fr-CA" baseline="0" dirty="0"/>
              <a:t>et </a:t>
            </a:r>
            <a:r>
              <a:rPr lang="fr-CA" baseline="0" dirty="0" smtClean="0"/>
              <a:t>mettre </a:t>
            </a:r>
            <a:r>
              <a:rPr lang="fr-CA" baseline="0" dirty="0"/>
              <a:t>en œuvre </a:t>
            </a:r>
            <a:r>
              <a:rPr lang="fr-CA" baseline="0" dirty="0" smtClean="0"/>
              <a:t>des </a:t>
            </a:r>
            <a:r>
              <a:rPr lang="fr-CA" baseline="0" dirty="0"/>
              <a:t>programmes dans ces domaines.</a:t>
            </a:r>
          </a:p>
          <a:p>
            <a:endParaRPr lang="en-US" baseline="0" dirty="0"/>
          </a:p>
          <a:p>
            <a:r>
              <a:rPr lang="fr-CA" baseline="0" dirty="0"/>
              <a:t>Toutes les bibliothèques ont fait la promotion de Rosetta Stone, une ressource </a:t>
            </a:r>
            <a:r>
              <a:rPr lang="fr-CA" baseline="0" dirty="0" smtClean="0"/>
              <a:t>en </a:t>
            </a:r>
            <a:r>
              <a:rPr lang="fr-CA" baseline="0" dirty="0"/>
              <a:t>ligne d’apprentissage des </a:t>
            </a:r>
            <a:r>
              <a:rPr lang="fr-CA" baseline="0" dirty="0" smtClean="0"/>
              <a:t>langues dont l’accès est offert gratuitement par le SBPNB.   </a:t>
            </a:r>
            <a:endParaRPr lang="fr-CA" baseline="0" dirty="0"/>
          </a:p>
          <a:p>
            <a:r>
              <a:rPr lang="fr-CA" baseline="0" dirty="0"/>
              <a:t>Toutes les bibliothèques ont fait la promotion des fonds documentaires liés aux affaires et à l’entrepreneuriat.</a:t>
            </a:r>
          </a:p>
          <a:p>
            <a:endParaRPr lang="en-US" baseline="0" dirty="0"/>
          </a:p>
          <a:p>
            <a:r>
              <a:rPr lang="fr-CA" baseline="0" dirty="0"/>
              <a:t>Le SBPNB a investi dans </a:t>
            </a:r>
            <a:r>
              <a:rPr lang="fr-CA" baseline="0" dirty="0" smtClean="0"/>
              <a:t>le développement de la collection sur </a:t>
            </a:r>
            <a:r>
              <a:rPr lang="fr-CA" baseline="0" dirty="0"/>
              <a:t>la </a:t>
            </a:r>
            <a:r>
              <a:rPr lang="fr-CA" baseline="0" dirty="0" err="1"/>
              <a:t>littératie</a:t>
            </a:r>
            <a:r>
              <a:rPr lang="fr-CA" baseline="0" dirty="0"/>
              <a:t> </a:t>
            </a:r>
            <a:r>
              <a:rPr lang="fr-CA" baseline="0" dirty="0" smtClean="0"/>
              <a:t>financière, </a:t>
            </a:r>
            <a:r>
              <a:rPr lang="fr-CA" baseline="0" dirty="0"/>
              <a:t>et </a:t>
            </a:r>
            <a:r>
              <a:rPr lang="fr-CA" baseline="0" dirty="0" smtClean="0"/>
              <a:t>un espace virtuel a </a:t>
            </a:r>
            <a:r>
              <a:rPr lang="fr-CA" baseline="0" dirty="0"/>
              <a:t>été créée dans le catalogue en </a:t>
            </a:r>
            <a:r>
              <a:rPr lang="fr-CA" baseline="0" dirty="0" smtClean="0"/>
              <a:t>ligne afin de mettre en valeur les fonds documentaires relatifs à la </a:t>
            </a:r>
            <a:r>
              <a:rPr lang="fr-CA" baseline="0" dirty="0" err="1" smtClean="0"/>
              <a:t>littératie</a:t>
            </a:r>
            <a:r>
              <a:rPr lang="fr-CA" baseline="0" dirty="0" smtClean="0"/>
              <a:t> financière.</a:t>
            </a:r>
            <a:endParaRPr lang="fr-CA"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4</a:t>
            </a:fld>
            <a:endParaRPr lang="en-US" dirty="0"/>
          </a:p>
        </p:txBody>
      </p:sp>
    </p:spTree>
    <p:extLst>
      <p:ext uri="{BB962C8B-B14F-4D97-AF65-F5344CB8AC3E}">
        <p14:creationId xmlns:p14="http://schemas.microsoft.com/office/powerpoint/2010/main" val="311567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Pour accéder à </a:t>
            </a:r>
            <a:r>
              <a:rPr lang="fr-CA" baseline="0" dirty="0" smtClean="0"/>
              <a:t>l’espace virtuel mettant en valeur les fonds documentaire relatifs à la </a:t>
            </a:r>
            <a:r>
              <a:rPr lang="fr-CA" baseline="0" dirty="0"/>
              <a:t>littératie financière, il suffit de se rendre sur le catalogue en ligne du SBPNB et de cliquer sur « Financial literacy / Littératie financière » dans le menu de gauche.</a:t>
            </a:r>
          </a:p>
        </p:txBody>
      </p:sp>
      <p:sp>
        <p:nvSpPr>
          <p:cNvPr id="4" name="Slide Number Placeholder 3"/>
          <p:cNvSpPr>
            <a:spLocks noGrp="1"/>
          </p:cNvSpPr>
          <p:nvPr>
            <p:ph type="sldNum" sz="quarter" idx="10"/>
          </p:nvPr>
        </p:nvSpPr>
        <p:spPr/>
        <p:txBody>
          <a:bodyPr/>
          <a:lstStyle/>
          <a:p>
            <a:fld id="{25F15238-E977-4D9F-91B6-72BA15802E0D}" type="slidenum">
              <a:rPr lang="en-US" smtClean="0"/>
              <a:t>5</a:t>
            </a:fld>
            <a:endParaRPr lang="en-US" dirty="0"/>
          </a:p>
        </p:txBody>
      </p:sp>
    </p:spTree>
    <p:extLst>
      <p:ext uri="{BB962C8B-B14F-4D97-AF65-F5344CB8AC3E}">
        <p14:creationId xmlns:p14="http://schemas.microsoft.com/office/powerpoint/2010/main" val="231078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Le SBPNB a continué à offrir des collections, des expositions et des programmes qui mettent en valeur les créateurs locaux (artistes, musiciens, auteurs, cinéastes) et l’histoire locale. </a:t>
            </a:r>
            <a:r>
              <a:rPr lang="fr-CA" baseline="0" dirty="0" smtClean="0"/>
              <a:t>Le SBPNB </a:t>
            </a:r>
            <a:r>
              <a:rPr lang="fr-CA" baseline="0" dirty="0"/>
              <a:t>continue à investir dans </a:t>
            </a:r>
            <a:r>
              <a:rPr lang="fr-CA" baseline="0" dirty="0" smtClean="0"/>
              <a:t>l’achat d’</a:t>
            </a:r>
            <a:r>
              <a:rPr lang="fr-CA" baseline="0" dirty="0" err="1" smtClean="0"/>
              <a:t>oeuvres</a:t>
            </a:r>
            <a:r>
              <a:rPr lang="fr-CA" dirty="0" smtClean="0"/>
              <a:t> </a:t>
            </a:r>
            <a:r>
              <a:rPr lang="fr-CA" baseline="0" dirty="0" smtClean="0"/>
              <a:t>du </a:t>
            </a:r>
            <a:r>
              <a:rPr lang="fr-CA" baseline="0" dirty="0"/>
              <a:t>Nouveau-Brunswick dans le cadre </a:t>
            </a:r>
            <a:r>
              <a:rPr lang="fr-CA" baseline="0" dirty="0" smtClean="0"/>
              <a:t>du développement de la collection. </a:t>
            </a:r>
            <a:endParaRPr lang="fr-CA" baseline="0" dirty="0"/>
          </a:p>
          <a:p>
            <a:endParaRPr lang="en-US" baseline="0" dirty="0"/>
          </a:p>
          <a:p>
            <a:r>
              <a:rPr lang="fr-CA" baseline="0" dirty="0"/>
              <a:t>Toutes les bibliothèques ont exposé des </a:t>
            </a:r>
            <a:r>
              <a:rPr lang="fr-CA" baseline="0" dirty="0" smtClean="0"/>
              <a:t>documents de</a:t>
            </a:r>
            <a:r>
              <a:rPr lang="fr-CA" dirty="0" smtClean="0"/>
              <a:t> la province</a:t>
            </a:r>
            <a:r>
              <a:rPr lang="fr-CA" baseline="0" dirty="0" smtClean="0"/>
              <a:t> </a:t>
            </a:r>
            <a:r>
              <a:rPr lang="fr-CA" baseline="0" dirty="0"/>
              <a:t>pour faire la promotion de la culture et du patrimoine du Nouveau-Brunswick.</a:t>
            </a:r>
          </a:p>
          <a:p>
            <a:endParaRPr lang="en-US" baseline="0" dirty="0"/>
          </a:p>
          <a:p>
            <a:r>
              <a:rPr lang="fr-CA" baseline="0" dirty="0" smtClean="0"/>
              <a:t>Le </a:t>
            </a:r>
            <a:r>
              <a:rPr lang="fr-CA" baseline="0" dirty="0"/>
              <a:t>SBPNB a noué un partenariat avec des organismes du Nouveau-Brunswick pour le prêt gratuit de laissez-passer culturels et patrimoniaux aux titulaires d’une carte de bibliothèque.  </a:t>
            </a:r>
          </a:p>
          <a:p>
            <a:endParaRPr lang="en-US" baseline="0" dirty="0"/>
          </a:p>
          <a:p>
            <a:r>
              <a:rPr lang="fr-CA" baseline="0" dirty="0"/>
              <a:t>Le SBPNB a réalisé une étude de faisabilité et collabore actuellement avec le </a:t>
            </a:r>
            <a:r>
              <a:rPr lang="fr-CA" baseline="0" dirty="0" smtClean="0"/>
              <a:t>Collège d’artisanat et de design du Nouveau-Brunswick / New </a:t>
            </a:r>
            <a:r>
              <a:rPr lang="fr-CA" baseline="0" dirty="0"/>
              <a:t>Brunswick College of Craft and Design à l’établissement d’une bibliothèque publique-collégiale, la première </a:t>
            </a:r>
            <a:r>
              <a:rPr lang="fr-CA" baseline="0" dirty="0" smtClean="0"/>
              <a:t>du </a:t>
            </a:r>
            <a:r>
              <a:rPr lang="fr-CA" baseline="0" dirty="0"/>
              <a:t>genre </a:t>
            </a:r>
            <a:r>
              <a:rPr lang="fr-CA" baseline="0" dirty="0" smtClean="0"/>
              <a:t>au pays</a:t>
            </a:r>
            <a:r>
              <a:rPr lang="fr-CA" baseline="0" dirty="0"/>
              <a:t>. </a:t>
            </a:r>
          </a:p>
        </p:txBody>
      </p:sp>
      <p:sp>
        <p:nvSpPr>
          <p:cNvPr id="4" name="Slide Number Placeholder 3"/>
          <p:cNvSpPr>
            <a:spLocks noGrp="1"/>
          </p:cNvSpPr>
          <p:nvPr>
            <p:ph type="sldNum" sz="quarter" idx="10"/>
          </p:nvPr>
        </p:nvSpPr>
        <p:spPr/>
        <p:txBody>
          <a:bodyPr/>
          <a:lstStyle/>
          <a:p>
            <a:fld id="{25F15238-E977-4D9F-91B6-72BA15802E0D}" type="slidenum">
              <a:rPr lang="en-US" smtClean="0"/>
              <a:t>6</a:t>
            </a:fld>
            <a:endParaRPr lang="en-US" dirty="0"/>
          </a:p>
        </p:txBody>
      </p:sp>
    </p:spTree>
    <p:extLst>
      <p:ext uri="{BB962C8B-B14F-4D97-AF65-F5344CB8AC3E}">
        <p14:creationId xmlns:p14="http://schemas.microsoft.com/office/powerpoint/2010/main" val="151731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Nos projets de prêt de laissez-passer provinciaux sont très populaires auprès des usagers</a:t>
            </a:r>
            <a:r>
              <a:rPr lang="fr-CA" baseline="0" dirty="0"/>
              <a:t>. Des lignes directrices ont été publiées cette année pour aider les </a:t>
            </a:r>
            <a:r>
              <a:rPr lang="fr-CA" baseline="0" dirty="0" smtClean="0"/>
              <a:t>gestionnaires et directeurs / directrices </a:t>
            </a:r>
            <a:r>
              <a:rPr lang="fr-CA" baseline="0" dirty="0"/>
              <a:t>de bibliothèque à mettre sur pied des initiatives de prêt de laissez-passer à plus petite échelle avec des établissements locaux.</a:t>
            </a:r>
          </a:p>
          <a:p>
            <a:endParaRPr lang="en-CA" baseline="0" dirty="0"/>
          </a:p>
          <a:p>
            <a:r>
              <a:rPr lang="fr-CA" baseline="0" dirty="0"/>
              <a:t>Le SBPNB est responsable de la logistique </a:t>
            </a:r>
            <a:r>
              <a:rPr lang="fr-CA" baseline="0" dirty="0" smtClean="0"/>
              <a:t>relative au </a:t>
            </a:r>
            <a:r>
              <a:rPr lang="fr-CA" baseline="0" dirty="0"/>
              <a:t>prêt des laissez-passer ainsi que de la promotion </a:t>
            </a:r>
            <a:r>
              <a:rPr lang="fr-CA" baseline="0" dirty="0" smtClean="0"/>
              <a:t>des partenariats. </a:t>
            </a:r>
            <a:r>
              <a:rPr lang="fr-CA" baseline="0" dirty="0"/>
              <a:t>Les partenaires se chargent de la conception graphique du matériel promotionnel.</a:t>
            </a:r>
          </a:p>
          <a:p>
            <a:endParaRPr lang="en-CA"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7</a:t>
            </a:fld>
            <a:endParaRPr lang="en-US" dirty="0"/>
          </a:p>
        </p:txBody>
      </p:sp>
    </p:spTree>
    <p:extLst>
      <p:ext uri="{BB962C8B-B14F-4D97-AF65-F5344CB8AC3E}">
        <p14:creationId xmlns:p14="http://schemas.microsoft.com/office/powerpoint/2010/main" val="116899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Village historique</a:t>
            </a:r>
            <a:r>
              <a:rPr lang="fr-CA" dirty="0"/>
              <a:t> : Des laissez-passer ont été prêtés pendant </a:t>
            </a:r>
            <a:r>
              <a:rPr lang="fr-CA" i="0" dirty="0"/>
              <a:t>la Semaine de la fierté française (</a:t>
            </a:r>
            <a:r>
              <a:rPr lang="fr-CA" i="0" dirty="0" smtClean="0"/>
              <a:t>19 au 25</a:t>
            </a:r>
            <a:r>
              <a:rPr lang="fr-CA" i="0" dirty="0"/>
              <a:t> mars 2017</a:t>
            </a:r>
            <a:r>
              <a:rPr lang="fr-CA" i="0" dirty="0" smtClean="0"/>
              <a:t>) en vue d’une utilisation </a:t>
            </a:r>
            <a:r>
              <a:rPr lang="fr-CA" i="0" dirty="0"/>
              <a:t>entre le 11 juin et le </a:t>
            </a:r>
            <a:r>
              <a:rPr lang="fr-CA" i="0" dirty="0" smtClean="0"/>
              <a:t>30</a:t>
            </a:r>
            <a:r>
              <a:rPr lang="fr-CA" i="0" dirty="0"/>
              <a:t> septembre </a:t>
            </a:r>
            <a:r>
              <a:rPr lang="fr-CA" i="0" baseline="0" dirty="0"/>
              <a:t>2017.</a:t>
            </a:r>
          </a:p>
          <a:p>
            <a:r>
              <a:rPr lang="fr-CA" b="1" i="0" baseline="0" dirty="0"/>
              <a:t>Musée du </a:t>
            </a:r>
            <a:r>
              <a:rPr lang="fr-CA" b="1" i="0" baseline="0" dirty="0" smtClean="0"/>
              <a:t>Nouveau-Brunswick (MNB)</a:t>
            </a:r>
            <a:r>
              <a:rPr lang="fr-CA" b="1" i="0" baseline="0" dirty="0"/>
              <a:t> </a:t>
            </a:r>
            <a:r>
              <a:rPr lang="fr-CA" b="0" i="0" baseline="0" dirty="0"/>
              <a:t>: Des laissez-passer ont été prêtés au mois de </a:t>
            </a:r>
            <a:r>
              <a:rPr lang="fr-CA" b="0" i="0" baseline="0" dirty="0" smtClean="0"/>
              <a:t>mai en vue d’une utilisation </a:t>
            </a:r>
            <a:r>
              <a:rPr lang="fr-CA" b="0" i="0" baseline="0" dirty="0"/>
              <a:t>entre le 1</a:t>
            </a:r>
            <a:r>
              <a:rPr lang="fr-CA" b="0" i="0" baseline="30000" dirty="0"/>
              <a:t>er</a:t>
            </a:r>
            <a:r>
              <a:rPr lang="fr-CA" b="0" i="0" baseline="0" dirty="0"/>
              <a:t> mai 2017 et le 7 janvier 2018. La campagne s’accompagnait d’une « tournée de célébration ». Le personnel du MNB s’est rendu dans </a:t>
            </a:r>
            <a:r>
              <a:rPr lang="fr-CA" b="0" i="0" baseline="0" dirty="0" smtClean="0"/>
              <a:t>diverses </a:t>
            </a:r>
            <a:r>
              <a:rPr lang="fr-CA" b="0" i="0" baseline="0" dirty="0"/>
              <a:t>bibliothèques de </a:t>
            </a:r>
            <a:r>
              <a:rPr lang="fr-CA" b="0" i="0" baseline="0" dirty="0" smtClean="0"/>
              <a:t>la </a:t>
            </a:r>
            <a:r>
              <a:rPr lang="fr-CA" b="0" i="0" baseline="0" dirty="0"/>
              <a:t>province pour parler du </a:t>
            </a:r>
            <a:r>
              <a:rPr lang="fr-CA" b="0" i="0" baseline="0" dirty="0" smtClean="0"/>
              <a:t>Musée </a:t>
            </a:r>
            <a:r>
              <a:rPr lang="fr-CA" b="0" i="0" baseline="0" dirty="0"/>
              <a:t>et de ses </a:t>
            </a:r>
            <a:r>
              <a:rPr lang="fr-CA" b="0" i="0" baseline="0" dirty="0" smtClean="0"/>
              <a:t>artéfacts </a:t>
            </a:r>
            <a:r>
              <a:rPr lang="fr-CA" b="0" i="0" baseline="0" dirty="0"/>
              <a:t>ainsi que pour encourager les gens à utiliser les laissez-passer.</a:t>
            </a:r>
          </a:p>
          <a:p>
            <a:r>
              <a:rPr lang="fr-CA" b="1" i="0" baseline="0" dirty="0"/>
              <a:t>Kings Landing</a:t>
            </a:r>
            <a:r>
              <a:rPr lang="fr-CA" b="0" i="0" baseline="0" dirty="0"/>
              <a:t> : Des laissez-passer ont été prêtés en </a:t>
            </a:r>
            <a:r>
              <a:rPr lang="fr-CA" b="0" i="0" baseline="0" dirty="0" smtClean="0"/>
              <a:t>septembre en vue d’une utilisation</a:t>
            </a:r>
            <a:r>
              <a:rPr lang="fr-CA" b="0" i="0" dirty="0" smtClean="0"/>
              <a:t> entre</a:t>
            </a:r>
            <a:r>
              <a:rPr lang="fr-CA" b="0" i="0" baseline="0" dirty="0" smtClean="0"/>
              <a:t> </a:t>
            </a:r>
            <a:r>
              <a:rPr lang="fr-CA" b="0" i="0" baseline="0" dirty="0"/>
              <a:t>le 1</a:t>
            </a:r>
            <a:r>
              <a:rPr lang="fr-CA" b="0" i="0" baseline="30000" dirty="0"/>
              <a:t>er</a:t>
            </a:r>
            <a:r>
              <a:rPr lang="fr-CA" b="0" i="0" baseline="0" dirty="0"/>
              <a:t> et le 30 septembre 2017.</a:t>
            </a:r>
          </a:p>
          <a:p>
            <a:r>
              <a:rPr lang="fr-CA" b="1" i="0" baseline="0" dirty="0"/>
              <a:t>Galerie d’art Beaverbrook </a:t>
            </a:r>
            <a:r>
              <a:rPr lang="fr-CA" b="0" i="0" baseline="0" dirty="0"/>
              <a:t>: Des laissez-passer ont été prêtés pendant le Mois des bibliothèques au Canada (octobre</a:t>
            </a:r>
            <a:r>
              <a:rPr lang="fr-CA" b="0" i="0" baseline="0" dirty="0" smtClean="0"/>
              <a:t>) en vue d’une utilisation </a:t>
            </a:r>
            <a:r>
              <a:rPr lang="fr-CA" b="0" i="0" baseline="0" dirty="0"/>
              <a:t>entre le 1</a:t>
            </a:r>
            <a:r>
              <a:rPr lang="fr-CA" b="0" i="0" baseline="30000" dirty="0"/>
              <a:t>er</a:t>
            </a:r>
            <a:r>
              <a:rPr lang="fr-CA" b="0" i="0" baseline="0" dirty="0"/>
              <a:t> novembre 2017 et le 31 mars 2018.</a:t>
            </a:r>
          </a:p>
        </p:txBody>
      </p:sp>
      <p:sp>
        <p:nvSpPr>
          <p:cNvPr id="4" name="Slide Number Placeholder 3"/>
          <p:cNvSpPr>
            <a:spLocks noGrp="1"/>
          </p:cNvSpPr>
          <p:nvPr>
            <p:ph type="sldNum" sz="quarter" idx="10"/>
          </p:nvPr>
        </p:nvSpPr>
        <p:spPr/>
        <p:txBody>
          <a:bodyPr/>
          <a:lstStyle/>
          <a:p>
            <a:fld id="{25F15238-E977-4D9F-91B6-72BA15802E0D}" type="slidenum">
              <a:rPr lang="en-US" smtClean="0"/>
              <a:t>8</a:t>
            </a:fld>
            <a:endParaRPr lang="en-US" dirty="0"/>
          </a:p>
        </p:txBody>
      </p:sp>
    </p:spTree>
    <p:extLst>
      <p:ext uri="{BB962C8B-B14F-4D97-AF65-F5344CB8AC3E}">
        <p14:creationId xmlns:p14="http://schemas.microsoft.com/office/powerpoint/2010/main" val="210858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Les bibliothèques sont en train d’élaborer et de mettre en œuvre des programmes qui </a:t>
            </a:r>
            <a:r>
              <a:rPr lang="fr-CA" baseline="0" dirty="0" smtClean="0"/>
              <a:t>appuient les </a:t>
            </a:r>
            <a:r>
              <a:rPr lang="fr-CA" baseline="0" dirty="0"/>
              <a:t>appels à l’action de la Commission de vérité et </a:t>
            </a:r>
            <a:r>
              <a:rPr lang="fr-CA" baseline="0" dirty="0" smtClean="0"/>
              <a:t>réconciliation. L’année </a:t>
            </a:r>
            <a:r>
              <a:rPr lang="fr-CA" baseline="0" dirty="0"/>
              <a:t>dernière, 98 % </a:t>
            </a:r>
            <a:r>
              <a:rPr lang="fr-CA" baseline="0" dirty="0" smtClean="0"/>
              <a:t>d’entre elles </a:t>
            </a:r>
            <a:r>
              <a:rPr lang="fr-CA" baseline="0" dirty="0"/>
              <a:t>ont </a:t>
            </a:r>
            <a:r>
              <a:rPr lang="fr-CA" baseline="0" dirty="0" smtClean="0"/>
              <a:t>offert au </a:t>
            </a:r>
            <a:r>
              <a:rPr lang="fr-CA" baseline="0" dirty="0"/>
              <a:t>moins trois programmes </a:t>
            </a:r>
            <a:r>
              <a:rPr lang="fr-CA" baseline="0" dirty="0" smtClean="0"/>
              <a:t>liés à </a:t>
            </a:r>
            <a:r>
              <a:rPr lang="fr-CA" baseline="0" dirty="0"/>
              <a:t>des thèmes autochtones.  </a:t>
            </a:r>
          </a:p>
          <a:p>
            <a:endParaRPr lang="en-US" baseline="0" dirty="0"/>
          </a:p>
          <a:p>
            <a:r>
              <a:rPr lang="fr-CA" baseline="0" dirty="0"/>
              <a:t>Le SBPNB a étudié la possibilité de trouver un partenaire de financement pour un projet pilote « </a:t>
            </a:r>
            <a:r>
              <a:rPr lang="fr-CA" baseline="0"/>
              <a:t>d’emprunt </a:t>
            </a:r>
            <a:r>
              <a:rPr lang="fr-CA" baseline="0" smtClean="0"/>
              <a:t>de l’Internet</a:t>
            </a:r>
            <a:r>
              <a:rPr lang="fr-CA" baseline="0" dirty="0"/>
              <a:t> » pour aider à combler le fossé numérique entre les personnes qui ont accès à Internet à la maison et celles qui ne l’ont pas.   </a:t>
            </a:r>
          </a:p>
          <a:p>
            <a:endParaRPr lang="en-US" baseline="0" dirty="0"/>
          </a:p>
          <a:p>
            <a:r>
              <a:rPr lang="fr-CA" baseline="0" dirty="0"/>
              <a:t>Les cinq centres de ressources (Fredericton, Saint John, Moncton, Campbellton et Edmundston) </a:t>
            </a:r>
            <a:r>
              <a:rPr lang="fr-CA" baseline="0" dirty="0" smtClean="0"/>
              <a:t>continuent d’être ouverts </a:t>
            </a:r>
            <a:r>
              <a:rPr lang="fr-CA" baseline="0" dirty="0"/>
              <a:t>7 jours sur 7 dans le cadre d’un projet pilote du GNB. Ce projet pilote est prolongé et connaîtra ainsi une troisième année.</a:t>
            </a:r>
          </a:p>
          <a:p>
            <a:endParaRPr lang="en-US" baseline="0" dirty="0"/>
          </a:p>
          <a:p>
            <a:r>
              <a:rPr lang="fr-CA" baseline="0" dirty="0"/>
              <a:t>Comme nous l’avons déjà dit, </a:t>
            </a:r>
            <a:r>
              <a:rPr lang="fr-CA" baseline="0" dirty="0" smtClean="0"/>
              <a:t>les Services de bibliothèque par la poste (SBP) </a:t>
            </a:r>
            <a:r>
              <a:rPr lang="fr-CA" baseline="0" dirty="0"/>
              <a:t>ont mené une campagne de recrutement d’usagers par la poste. Ils ont également fait la promotion de leurs services auprès des réseaux de santé du Nouveau-Brunswick en nouant des contacts avec du personnel infirmier qui </a:t>
            </a:r>
            <a:r>
              <a:rPr lang="fr-CA" baseline="0" dirty="0" smtClean="0"/>
              <a:t>s’occupe des congés de l’hôpital </a:t>
            </a:r>
            <a:r>
              <a:rPr lang="fr-CA" baseline="0" dirty="0"/>
              <a:t>pour offrir des services aux personnes convalescentes et à celles </a:t>
            </a:r>
            <a:r>
              <a:rPr lang="fr-CA" baseline="0" dirty="0" smtClean="0"/>
              <a:t>ayant un </a:t>
            </a:r>
            <a:r>
              <a:rPr lang="fr-CA" baseline="0" dirty="0"/>
              <a:t>handicap. </a:t>
            </a:r>
          </a:p>
          <a:p>
            <a:endParaRPr lang="en-US" baseline="0" dirty="0"/>
          </a:p>
          <a:p>
            <a:r>
              <a:rPr lang="fr-CA" baseline="0" dirty="0"/>
              <a:t>Les bibliothèques continuent </a:t>
            </a:r>
            <a:r>
              <a:rPr lang="fr-CA" baseline="0" dirty="0" smtClean="0"/>
              <a:t>de </a:t>
            </a:r>
            <a:r>
              <a:rPr lang="fr-CA" baseline="0" dirty="0"/>
              <a:t>préparer des </a:t>
            </a:r>
            <a:r>
              <a:rPr lang="fr-CA" baseline="0" dirty="0" smtClean="0"/>
              <a:t>propositions budgétaires </a:t>
            </a:r>
            <a:r>
              <a:rPr lang="fr-CA" baseline="0" dirty="0"/>
              <a:t>et des demandes de subvention pour </a:t>
            </a:r>
            <a:r>
              <a:rPr lang="fr-CA" baseline="0" dirty="0" smtClean="0"/>
              <a:t>améliorer leurs </a:t>
            </a:r>
            <a:r>
              <a:rPr lang="fr-CA" baseline="0" dirty="0"/>
              <a:t>installations </a:t>
            </a:r>
            <a:r>
              <a:rPr lang="fr-CA" baseline="0" dirty="0" smtClean="0"/>
              <a:t>en fonction des </a:t>
            </a:r>
            <a:r>
              <a:rPr lang="fr-CA" baseline="0" dirty="0"/>
              <a:t>normes </a:t>
            </a:r>
            <a:r>
              <a:rPr lang="fr-CA" baseline="0" dirty="0" smtClean="0"/>
              <a:t>provinciales pour </a:t>
            </a:r>
            <a:r>
              <a:rPr lang="fr-CA" baseline="0" dirty="0"/>
              <a:t>les bibliothèques </a:t>
            </a:r>
            <a:r>
              <a:rPr lang="fr-CA" baseline="0" dirty="0" smtClean="0"/>
              <a:t>en </a:t>
            </a:r>
            <a:r>
              <a:rPr lang="fr-CA" baseline="0" dirty="0"/>
              <a:t>partenariat avec les municipalités et les districts scolaires (dans le cas des bibliothèques publiques-scolaires).  </a:t>
            </a:r>
          </a:p>
          <a:p>
            <a:endParaRPr lang="en-US" baseline="0" dirty="0"/>
          </a:p>
          <a:p>
            <a:r>
              <a:rPr lang="fr-CA" baseline="0" dirty="0"/>
              <a:t>Vingt-trois </a:t>
            </a:r>
            <a:r>
              <a:rPr lang="fr-CA" baseline="0" dirty="0" smtClean="0"/>
              <a:t>(23) bibliothèques </a:t>
            </a:r>
            <a:r>
              <a:rPr lang="fr-CA" baseline="0" dirty="0"/>
              <a:t>de la province ont pu mettre à niveau leur service Internet pour améliorer l’accès pour le public.  </a:t>
            </a:r>
          </a:p>
          <a:p>
            <a:endParaRPr lang="en-US"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9</a:t>
            </a:fld>
            <a:endParaRPr lang="en-US" dirty="0"/>
          </a:p>
        </p:txBody>
      </p:sp>
    </p:spTree>
    <p:extLst>
      <p:ext uri="{BB962C8B-B14F-4D97-AF65-F5344CB8AC3E}">
        <p14:creationId xmlns:p14="http://schemas.microsoft.com/office/powerpoint/2010/main" val="121418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14/08/2018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69C129-D5AC-41F1-A441-3B301C993B51}" type="slidenum">
              <a:rPr lang="en-CA" smtClean="0"/>
              <a:pPr/>
              <a:t>‹N°›</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571B-0CE1-4D17-9297-2B557FF7C3D8}" type="datetimeFigureOut">
              <a:rPr lang="en-CA" smtClean="0"/>
              <a:pPr/>
              <a:t>14/08/2018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9C129-D5AC-41F1-A441-3B301C993B51}" type="slidenum">
              <a:rPr lang="en-CA" smtClean="0"/>
              <a:pPr/>
              <a:t>‹N°›</a:t>
            </a:fld>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3.jpe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15.jpe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notesSlide" Target="../notesSlides/notesSlide14.xml"/><Relationship Id="rId2" Type="http://schemas.openxmlformats.org/officeDocument/2006/relationships/tags" Target="../tags/tag43.xml"/><Relationship Id="rId16" Type="http://schemas.openxmlformats.org/officeDocument/2006/relationships/slideLayout" Target="../slideLayouts/slideLayout7.xml"/><Relationship Id="rId20" Type="http://schemas.openxmlformats.org/officeDocument/2006/relationships/image" Target="../media/image17.jpe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image" Target="../media/image16.jpe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p:txBody>
          <a:bodyPr/>
          <a:lstStyle/>
          <a:p>
            <a:endParaRPr lang="en-CA" dirty="0"/>
          </a:p>
        </p:txBody>
      </p:sp>
      <p:sp>
        <p:nvSpPr>
          <p:cNvPr id="1026" name="Rectangle 43"/>
          <p:cNvSpPr>
            <a:spLocks noGrp="1" noChangeArrowheads="1"/>
          </p:cNvSpPr>
          <p:nvPr>
            <p:ph type="ctrTitle"/>
            <p:custDataLst>
              <p:tags r:id="rId2"/>
            </p:custDataLst>
          </p:nvPr>
        </p:nvSpPr>
        <p:spPr bwMode="auto">
          <a:xfrm flipH="1">
            <a:off x="1043608" y="333375"/>
            <a:ext cx="7056784" cy="1511449"/>
          </a:xfrm>
          <a:prstGeom prst="rect">
            <a:avLst/>
          </a:prstGeom>
          <a:solidFill>
            <a:srgbClr val="00D2AA"/>
          </a:solidFill>
          <a:ln w="9525">
            <a:noFill/>
            <a:miter lim="800000"/>
            <a:headEnd/>
            <a:tailEnd/>
          </a:ln>
        </p:spPr>
        <p:txBody>
          <a:bodyPr vert="horz" wrap="square" lIns="91440" tIns="45720" rIns="91440" bIns="45720" numCol="1" anchor="t" anchorCtr="0" compatLnSpc="1">
            <a:prstTxWarp prst="textNoShape">
              <a:avLst/>
            </a:prstTxWarp>
            <a:noAutofit/>
          </a:bodyPr>
          <a:lstStyle/>
          <a:p>
            <a:r>
              <a:rPr lang="fr-CA" sz="7200" dirty="0">
                <a:solidFill>
                  <a:schemeClr val="bg1"/>
                </a:solidFill>
                <a:latin typeface="Arial" pitchFamily="34" charset="0"/>
                <a:cs typeface="Arial" pitchFamily="34" charset="0"/>
              </a:rPr>
              <a:t>   </a:t>
            </a:r>
            <a:r>
              <a:rPr lang="fr-CA" sz="6000" dirty="0">
                <a:solidFill>
                  <a:schemeClr val="bg1"/>
                </a:solidFill>
                <a:latin typeface="Arial" pitchFamily="34" charset="0"/>
                <a:cs typeface="Arial" pitchFamily="34" charset="0"/>
              </a:rPr>
              <a:t/>
            </a:r>
            <a:br>
              <a:rPr lang="fr-CA" sz="6000" dirty="0">
                <a:solidFill>
                  <a:schemeClr val="bg1"/>
                </a:solidFill>
                <a:latin typeface="Arial" pitchFamily="34" charset="0"/>
                <a:cs typeface="Arial" pitchFamily="34" charset="0"/>
              </a:rPr>
            </a:br>
            <a:r>
              <a:rPr lang="fr-CA" sz="1800" dirty="0">
                <a:solidFill>
                  <a:schemeClr val="bg1"/>
                </a:solidFill>
                <a:latin typeface="Segoe UI Semibold" pitchFamily="34" charset="0"/>
                <a:cs typeface="Arial" pitchFamily="34" charset="0"/>
              </a:rPr>
              <a:t/>
            </a:r>
            <a:br>
              <a:rPr lang="fr-CA" sz="1800" dirty="0">
                <a:solidFill>
                  <a:schemeClr val="bg1"/>
                </a:solidFill>
                <a:latin typeface="Segoe UI Semibold" pitchFamily="34" charset="0"/>
                <a:cs typeface="Arial" pitchFamily="34" charset="0"/>
              </a:rPr>
            </a:br>
            <a:r>
              <a:rPr lang="fr-CA" sz="6000" dirty="0"/>
              <a:t/>
            </a:r>
            <a:br>
              <a:rPr lang="fr-CA" sz="6000" dirty="0"/>
            </a:br>
            <a:endParaRPr lang="fr-CA" sz="6000" dirty="0"/>
          </a:p>
        </p:txBody>
      </p:sp>
      <p:pic>
        <p:nvPicPr>
          <p:cNvPr id="5" name="Picture 4" descr="http://gnbsp.gnb.ca/sites/PETL-EPFT/NBPLS-SBPNB/PLS-SBP/Logos/NBPLS.png"/>
          <p:cNvPicPr/>
          <p:nvPr>
            <p:custDataLst>
              <p:tags r:id="rId3"/>
            </p:custDataLst>
          </p:nvPr>
        </p:nvPicPr>
        <p:blipFill>
          <a:blip r:embed="rId10" cstate="print"/>
          <a:srcRect/>
          <a:stretch>
            <a:fillRect/>
          </a:stretch>
        </p:blipFill>
        <p:spPr bwMode="auto">
          <a:xfrm>
            <a:off x="1547664" y="439490"/>
            <a:ext cx="1040394" cy="1320932"/>
          </a:xfrm>
          <a:prstGeom prst="rect">
            <a:avLst/>
          </a:prstGeom>
          <a:noFill/>
          <a:ln w="9525">
            <a:noFill/>
            <a:miter lim="800000"/>
            <a:headEnd/>
            <a:tailEnd/>
          </a:ln>
        </p:spPr>
      </p:pic>
      <p:pic>
        <p:nvPicPr>
          <p:cNvPr id="6" name="Picture 5" descr="\\nbpls-sbpnb\NBPLS\SharePointFiles\NBPLS-SBPNB_AllStaff\Stock Images\PeopleBooks=GensLivres\Large_Kids=Enfants.jpg"/>
          <p:cNvPicPr/>
          <p:nvPr>
            <p:custDataLst>
              <p:tags r:id="rId4"/>
            </p:custDataLst>
          </p:nvPr>
        </p:nvPicPr>
        <p:blipFill>
          <a:blip r:embed="rId11" cstate="print">
            <a:duotone>
              <a:prstClr val="black"/>
              <a:srgbClr val="D9C3A5">
                <a:tint val="50000"/>
                <a:satMod val="180000"/>
              </a:srgbClr>
            </a:duotone>
          </a:blip>
          <a:srcRect/>
          <a:stretch>
            <a:fillRect/>
          </a:stretch>
        </p:blipFill>
        <p:spPr bwMode="auto">
          <a:xfrm>
            <a:off x="1043608" y="1916832"/>
            <a:ext cx="7067550" cy="4660900"/>
          </a:xfrm>
          <a:prstGeom prst="rect">
            <a:avLst/>
          </a:prstGeom>
          <a:noFill/>
          <a:ln w="9525">
            <a:noFill/>
            <a:miter lim="800000"/>
            <a:headEnd/>
            <a:tailEnd/>
          </a:ln>
        </p:spPr>
      </p:pic>
      <p:sp>
        <p:nvSpPr>
          <p:cNvPr id="1029" name="Rectangle 162"/>
          <p:cNvSpPr>
            <a:spLocks noChangeArrowheads="1"/>
          </p:cNvSpPr>
          <p:nvPr>
            <p:custDataLst>
              <p:tags r:id="rId5"/>
            </p:custDataLst>
          </p:nvPr>
        </p:nvSpPr>
        <p:spPr bwMode="auto">
          <a:xfrm>
            <a:off x="1043608" y="2924944"/>
            <a:ext cx="7064375" cy="3635375"/>
          </a:xfrm>
          <a:prstGeom prst="rect">
            <a:avLst/>
          </a:prstGeom>
          <a:gradFill rotWithShape="1">
            <a:gsLst>
              <a:gs pos="0">
                <a:srgbClr val="000000">
                  <a:alpha val="0"/>
                </a:srgbClr>
              </a:gs>
              <a:gs pos="100000">
                <a:srgbClr val="000000"/>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7" name="Rectangle 3"/>
          <p:cNvSpPr>
            <a:spLocks noChangeArrowheads="1"/>
          </p:cNvSpPr>
          <p:nvPr>
            <p:custDataLst>
              <p:tags r:id="rId6"/>
            </p:custDataLst>
          </p:nvPr>
        </p:nvSpPr>
        <p:spPr bwMode="auto">
          <a:xfrm>
            <a:off x="1043608" y="3501008"/>
            <a:ext cx="69837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7200" b="0" i="0" u="none" strike="noStrike" cap="none" normalizeH="0" baseline="0" dirty="0">
                <a:ln>
                  <a:noFill/>
                </a:ln>
                <a:solidFill>
                  <a:srgbClr val="EB5E00"/>
                </a:solidFill>
                <a:latin typeface="Segoe UI Semibold" pitchFamily="34" charset="0"/>
                <a:ea typeface="Times New Roman" pitchFamily="18" charset="0"/>
                <a:cs typeface="Arial" pitchFamily="34" charset="0"/>
              </a:rPr>
              <a:t>Se connecter.</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lang="fr-CA" sz="3600" dirty="0">
                <a:solidFill>
                  <a:srgbClr val="EB5E00"/>
                </a:solidFill>
                <a:latin typeface="Segoe UI Semibold" pitchFamily="34" charset="0"/>
                <a:ea typeface="Times New Roman" pitchFamily="18" charset="0"/>
                <a:cs typeface="Arial" pitchFamily="34" charset="0"/>
              </a:rPr>
              <a:t>Apprendre</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Lire</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Jouer</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Créer</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Réussir.</a:t>
            </a:r>
          </a:p>
        </p:txBody>
      </p:sp>
      <p:sp>
        <p:nvSpPr>
          <p:cNvPr id="10" name="TextBox 9"/>
          <p:cNvSpPr txBox="1"/>
          <p:nvPr>
            <p:custDataLst>
              <p:tags r:id="rId7"/>
            </p:custDataLst>
          </p:nvPr>
        </p:nvSpPr>
        <p:spPr>
          <a:xfrm>
            <a:off x="2622221" y="744759"/>
            <a:ext cx="5400600" cy="1015663"/>
          </a:xfrm>
          <a:prstGeom prst="rect">
            <a:avLst/>
          </a:prstGeom>
          <a:noFill/>
        </p:spPr>
        <p:txBody>
          <a:bodyPr wrap="square" rtlCol="0">
            <a:spAutoFit/>
          </a:bodyPr>
          <a:lstStyle/>
          <a:p>
            <a:r>
              <a:rPr lang="fr-CA" sz="2000" dirty="0">
                <a:solidFill>
                  <a:schemeClr val="bg1"/>
                </a:solidFill>
                <a:latin typeface="Segoe UI Semibold" pitchFamily="34" charset="0"/>
              </a:rPr>
              <a:t>Service des bibliothèques publiques du N.-B.</a:t>
            </a:r>
          </a:p>
          <a:p>
            <a:r>
              <a:rPr lang="fr-CA" sz="2000" dirty="0">
                <a:solidFill>
                  <a:schemeClr val="bg1"/>
                </a:solidFill>
                <a:latin typeface="Segoe UI Semibold" pitchFamily="34" charset="0"/>
              </a:rPr>
              <a:t>Plan stratégique, première année, </a:t>
            </a:r>
            <a:r>
              <a:rPr lang="fr-CA" sz="2000" dirty="0" smtClean="0">
                <a:solidFill>
                  <a:schemeClr val="bg1"/>
                </a:solidFill>
                <a:latin typeface="Segoe UI Semibold" pitchFamily="34" charset="0"/>
              </a:rPr>
              <a:t>2017-2018</a:t>
            </a:r>
          </a:p>
          <a:p>
            <a:r>
              <a:rPr lang="fr-CA" sz="2000" dirty="0" smtClean="0">
                <a:solidFill>
                  <a:schemeClr val="bg1"/>
                </a:solidFill>
                <a:latin typeface="Segoe UI Semibold" pitchFamily="34" charset="0"/>
              </a:rPr>
              <a:t>Rapport sommaire</a:t>
            </a:r>
            <a:endParaRPr lang="fr-CA" sz="2000" dirty="0">
              <a:solidFill>
                <a:schemeClr val="bg1"/>
              </a:solidFill>
              <a:latin typeface="Segoe UI Semi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3600" dirty="0"/>
              <a:t>Développer un plan pour </a:t>
            </a:r>
            <a:r>
              <a:rPr lang="fr-CA" sz="3600" dirty="0" smtClean="0"/>
              <a:t>la mise en œuvre de l’approche de </a:t>
            </a:r>
            <a:r>
              <a:rPr lang="fr-CA" sz="3600" dirty="0"/>
              <a:t>services orientés sur les collectivités</a:t>
            </a:r>
          </a:p>
          <a:p>
            <a:pPr marL="571500" indent="-571500">
              <a:buFont typeface="Arial" panose="020B0604020202020204" pitchFamily="34" charset="0"/>
              <a:buChar char="•"/>
            </a:pPr>
            <a:r>
              <a:rPr lang="fr-CA" sz="3600" dirty="0"/>
              <a:t>Former le personnel sur les technologies émergentes</a:t>
            </a:r>
          </a:p>
          <a:p>
            <a:pPr marL="571500" indent="-571500">
              <a:buFont typeface="Arial" panose="020B0604020202020204" pitchFamily="34" charset="0"/>
              <a:buChar char="•"/>
            </a:pPr>
            <a:r>
              <a:rPr lang="fr-CA" sz="3600" dirty="0"/>
              <a:t>Mettre en œuvre des initiatives d’amélioration continue du GNB</a:t>
            </a:r>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6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a:t>
            </a:r>
            <a:r>
              <a:rPr lang="fr-CA" sz="2800" dirty="0">
                <a:solidFill>
                  <a:srgbClr val="EB5E00"/>
                </a:solidFill>
                <a:latin typeface="Segoe UI Semibold" pitchFamily="34" charset="0"/>
                <a:ea typeface="Times New Roman" pitchFamily="18" charset="0"/>
                <a:cs typeface="Arial" pitchFamily="34" charset="0"/>
              </a:rPr>
              <a:t>Nous appuyer sur notre </a:t>
            </a:r>
          </a:p>
          <a:p>
            <a:pPr lvl="1" algn="ctr" fontAlgn="base">
              <a:spcAft>
                <a:spcPct val="0"/>
              </a:spcAft>
            </a:pPr>
            <a:r>
              <a:rPr lang="fr-CA" sz="2800" dirty="0">
                <a:solidFill>
                  <a:srgbClr val="EB5E00"/>
                </a:solidFill>
                <a:latin typeface="Segoe UI Semibold" pitchFamily="34" charset="0"/>
                <a:ea typeface="Times New Roman" pitchFamily="18" charset="0"/>
                <a:cs typeface="Arial" pitchFamily="34" charset="0"/>
              </a:rPr>
              <a:t>      capacité organisationnelle pour offrir </a:t>
            </a:r>
          </a:p>
          <a:p>
            <a:pPr lvl="1" algn="ctr" fontAlgn="base">
              <a:spcAft>
                <a:spcPct val="0"/>
              </a:spcAft>
            </a:pPr>
            <a:r>
              <a:rPr lang="fr-CA" sz="2800" dirty="0">
                <a:solidFill>
                  <a:srgbClr val="EB5E00"/>
                </a:solidFill>
                <a:latin typeface="Segoe UI Semibold" pitchFamily="34" charset="0"/>
                <a:ea typeface="Times New Roman" pitchFamily="18" charset="0"/>
                <a:cs typeface="Arial" pitchFamily="34" charset="0"/>
              </a:rPr>
              <a:t>un excellent service</a:t>
            </a:r>
          </a:p>
        </p:txBody>
      </p:sp>
      <p:pic>
        <p:nvPicPr>
          <p:cNvPr id="5" name="Picture 4" descr="\\nbpls-sbpnb\NBPLS\SharePointFiles\NBPLS-SBPNB_AllStaff\Stock Images\PeopleLibrary=GensBibliothèque\Large_Meeting=Reunion.jpg"/>
          <p:cNvPicPr/>
          <p:nvPr>
            <p:custDataLst>
              <p:tags r:id="rId3"/>
            </p:custDataLst>
          </p:nvPr>
        </p:nvPicPr>
        <p:blipFill>
          <a:blip r:embed="rId6" cstate="print"/>
          <a:srcRect/>
          <a:stretch>
            <a:fillRect/>
          </a:stretch>
        </p:blipFill>
        <p:spPr bwMode="auto">
          <a:xfrm>
            <a:off x="0" y="0"/>
            <a:ext cx="2411760" cy="2276871"/>
          </a:xfrm>
          <a:prstGeom prst="rect">
            <a:avLst/>
          </a:prstGeom>
          <a:noFill/>
          <a:ln w="9525">
            <a:noFill/>
            <a:miter lim="800000"/>
            <a:headEnd/>
            <a:tailEnd/>
          </a:ln>
        </p:spPr>
      </p:pic>
    </p:spTree>
    <p:extLst>
      <p:ext uri="{BB962C8B-B14F-4D97-AF65-F5344CB8AC3E}">
        <p14:creationId xmlns:p14="http://schemas.microsoft.com/office/powerpoint/2010/main" val="76802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3600" dirty="0"/>
              <a:t>Augmentation de </a:t>
            </a:r>
            <a:r>
              <a:rPr lang="fr-CA" sz="3600" dirty="0" smtClean="0"/>
              <a:t>2,5 % du nombre de détenteurs de cartes de bibliothèque</a:t>
            </a:r>
            <a:endParaRPr lang="fr-CA" sz="3600" dirty="0"/>
          </a:p>
          <a:p>
            <a:pPr marL="571500" indent="-571500">
              <a:buFont typeface="Arial" panose="020B0604020202020204" pitchFamily="34" charset="0"/>
              <a:buChar char="•"/>
            </a:pPr>
            <a:r>
              <a:rPr lang="fr-CA" sz="3600" dirty="0"/>
              <a:t>Augmentation de </a:t>
            </a:r>
            <a:r>
              <a:rPr lang="fr-CA" sz="3600" dirty="0" smtClean="0"/>
              <a:t>1 % </a:t>
            </a:r>
            <a:r>
              <a:rPr lang="fr-CA" sz="3600" dirty="0"/>
              <a:t>du </a:t>
            </a:r>
            <a:r>
              <a:rPr lang="fr-CA" sz="3600" dirty="0" smtClean="0"/>
              <a:t>nombre de prêts de documents aux </a:t>
            </a:r>
            <a:r>
              <a:rPr lang="fr-CA" sz="3600" dirty="0"/>
              <a:t>enfants</a:t>
            </a:r>
          </a:p>
          <a:p>
            <a:pPr marL="571500" indent="-571500">
              <a:buFont typeface="Arial" panose="020B0604020202020204" pitchFamily="34" charset="0"/>
              <a:buChar char="•"/>
            </a:pPr>
            <a:r>
              <a:rPr lang="fr-CA" sz="3600" dirty="0"/>
              <a:t>Augmentation de </a:t>
            </a:r>
            <a:r>
              <a:rPr lang="fr-CA" sz="3600" dirty="0" smtClean="0"/>
              <a:t>4 % </a:t>
            </a:r>
            <a:r>
              <a:rPr lang="fr-CA" sz="3600" dirty="0"/>
              <a:t>du </a:t>
            </a:r>
            <a:r>
              <a:rPr lang="fr-CA" sz="3600" dirty="0" smtClean="0"/>
              <a:t>nombre de prêts de documents de la collection du N</a:t>
            </a:r>
            <a:r>
              <a:rPr lang="fr-CA" sz="3600" dirty="0"/>
              <a:t>.-B.</a:t>
            </a:r>
          </a:p>
          <a:p>
            <a:pPr marL="571500" indent="-571500">
              <a:buFont typeface="Arial" panose="020B0604020202020204" pitchFamily="34" charset="0"/>
              <a:buChar char="•"/>
            </a:pPr>
            <a:r>
              <a:rPr lang="fr-CA" sz="3600" dirty="0" smtClean="0"/>
              <a:t>Nombre de prêts de documents de </a:t>
            </a:r>
            <a:r>
              <a:rPr lang="fr-CA" sz="3600" dirty="0"/>
              <a:t>la collection </a:t>
            </a:r>
            <a:r>
              <a:rPr lang="fr-CA" sz="3600" dirty="0" smtClean="0"/>
              <a:t>provinciale demeure stable</a:t>
            </a:r>
            <a:endParaRPr lang="fr-CA" sz="3600" dirty="0"/>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a:t>
            </a:r>
            <a:r>
              <a:rPr lang="fr-CA" sz="4400" dirty="0">
                <a:solidFill>
                  <a:srgbClr val="EB5E00"/>
                </a:solidFill>
                <a:latin typeface="Segoe UI Semibold" pitchFamily="34" charset="0"/>
                <a:ea typeface="Times New Roman" pitchFamily="18" charset="0"/>
                <a:cs typeface="Arial" pitchFamily="34" charset="0"/>
              </a:rPr>
              <a:t>Résultats provinciaux</a:t>
            </a:r>
          </a:p>
        </p:txBody>
      </p:sp>
      <p:pic>
        <p:nvPicPr>
          <p:cNvPr id="7" name="Picture 6" descr="\\nbpls-sbpnb\NBPLS\SharePointFiles\NBPLS-SBPNB_AllStaff\Stock Images\Livres=Books\ReadingE-book.jpg"/>
          <p:cNvPicPr/>
          <p:nvPr>
            <p:custDataLst>
              <p:tags r:id="rId3"/>
            </p:custDataLst>
          </p:nvPr>
        </p:nvPicPr>
        <p:blipFill>
          <a:blip r:embed="rId6" cstate="print"/>
          <a:srcRect/>
          <a:stretch>
            <a:fillRect/>
          </a:stretch>
        </p:blipFill>
        <p:spPr bwMode="auto">
          <a:xfrm>
            <a:off x="1452" y="0"/>
            <a:ext cx="2666365" cy="2132855"/>
          </a:xfrm>
          <a:prstGeom prst="rect">
            <a:avLst/>
          </a:prstGeom>
          <a:noFill/>
          <a:ln w="9525">
            <a:noFill/>
            <a:miter lim="800000"/>
            <a:headEnd/>
            <a:tailEnd/>
          </a:ln>
        </p:spPr>
      </p:pic>
    </p:spTree>
    <p:extLst>
      <p:ext uri="{BB962C8B-B14F-4D97-AF65-F5344CB8AC3E}">
        <p14:creationId xmlns:p14="http://schemas.microsoft.com/office/powerpoint/2010/main" val="312213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3600" dirty="0" smtClean="0"/>
              <a:t>98 % </a:t>
            </a:r>
            <a:r>
              <a:rPr lang="fr-CA" sz="3600" dirty="0"/>
              <a:t>des bibliothèques ont offert </a:t>
            </a:r>
            <a:r>
              <a:rPr lang="fr-CA" sz="3600" dirty="0" smtClean="0"/>
              <a:t>au moins trois </a:t>
            </a:r>
            <a:r>
              <a:rPr lang="fr-CA" sz="3600" dirty="0"/>
              <a:t>programmes axés sur les Autochtones</a:t>
            </a:r>
          </a:p>
          <a:p>
            <a:pPr marL="571500" indent="-571500">
              <a:buFont typeface="Arial" panose="020B0604020202020204" pitchFamily="34" charset="0"/>
              <a:buChar char="•"/>
            </a:pPr>
            <a:r>
              <a:rPr lang="fr-CA" sz="3600" dirty="0"/>
              <a:t>Augmentation de </a:t>
            </a:r>
            <a:r>
              <a:rPr lang="fr-CA" sz="3600" dirty="0" smtClean="0"/>
              <a:t>24 % du nombre de prêts effectués par les </a:t>
            </a:r>
            <a:r>
              <a:rPr lang="fr-CA" sz="3600" dirty="0"/>
              <a:t>services de bibliothèque par la poste </a:t>
            </a:r>
          </a:p>
          <a:p>
            <a:pPr marL="571500" indent="-571500">
              <a:buFont typeface="Arial" panose="020B0604020202020204" pitchFamily="34" charset="0"/>
              <a:buChar char="•"/>
            </a:pPr>
            <a:r>
              <a:rPr lang="fr-CA" sz="3600" dirty="0" smtClean="0"/>
              <a:t>90 % </a:t>
            </a:r>
            <a:r>
              <a:rPr lang="fr-CA" sz="3600" dirty="0"/>
              <a:t>des bibliothèques ont un espace d'apprentissage interactif dédié aux familles</a:t>
            </a:r>
          </a:p>
          <a:p>
            <a:pPr marL="685800" indent="-685800">
              <a:buFont typeface="Arial" panose="020B0604020202020204" pitchFamily="34" charset="0"/>
              <a:buChar char="•"/>
            </a:pPr>
            <a:endParaRPr lang="en-US" sz="4000" dirty="0"/>
          </a:p>
          <a:p>
            <a:pPr marL="685800" indent="-685800" algn="ctr">
              <a:buFont typeface="Arial" panose="020B0604020202020204" pitchFamily="34" charset="0"/>
              <a:buChar char="•"/>
            </a:pPr>
            <a:endParaRPr lang="en-US" sz="4800" dirty="0"/>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Résultats provinciaux</a:t>
            </a:r>
          </a:p>
        </p:txBody>
      </p:sp>
      <p:pic>
        <p:nvPicPr>
          <p:cNvPr id="5" name="Picture 4" descr="\\nbpls-sbpnb\NBPLS\SharePointFiles\NBPLS-SBPNB_AllStaff\Stock Images\PeopleBooks=GensLivres\Famille=Family.jpg"/>
          <p:cNvPicPr/>
          <p:nvPr>
            <p:custDataLst>
              <p:tags r:id="rId3"/>
            </p:custDataLst>
          </p:nvPr>
        </p:nvPicPr>
        <p:blipFill>
          <a:blip r:embed="rId6" cstate="print"/>
          <a:srcRect/>
          <a:stretch>
            <a:fillRect/>
          </a:stretch>
        </p:blipFill>
        <p:spPr bwMode="auto">
          <a:xfrm>
            <a:off x="0" y="0"/>
            <a:ext cx="2524760" cy="2132856"/>
          </a:xfrm>
          <a:prstGeom prst="rect">
            <a:avLst/>
          </a:prstGeom>
          <a:noFill/>
          <a:ln w="9525">
            <a:noFill/>
            <a:miter lim="800000"/>
            <a:headEnd/>
            <a:tailEnd/>
          </a:ln>
        </p:spPr>
      </p:pic>
    </p:spTree>
    <p:extLst>
      <p:ext uri="{BB962C8B-B14F-4D97-AF65-F5344CB8AC3E}">
        <p14:creationId xmlns:p14="http://schemas.microsoft.com/office/powerpoint/2010/main" val="364628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fr-FR" sz="4000" dirty="0"/>
              <a:t>Augmentation de 9% des visites aux bases de données en ligne disponibles sur le site Web du </a:t>
            </a:r>
            <a:r>
              <a:rPr lang="fr-FR" sz="4000" dirty="0" smtClean="0"/>
              <a:t>SBPNB</a:t>
            </a:r>
          </a:p>
          <a:p>
            <a:pPr marL="685800" indent="-685800">
              <a:buFont typeface="Arial" panose="020B0604020202020204" pitchFamily="34" charset="0"/>
              <a:buChar char="•"/>
            </a:pPr>
            <a:r>
              <a:rPr lang="fr-FR" sz="4000" dirty="0"/>
              <a:t>Augmentation de 3% des visites des </a:t>
            </a:r>
            <a:r>
              <a:rPr lang="fr-FR" sz="4000" dirty="0" smtClean="0"/>
              <a:t>usagers</a:t>
            </a:r>
            <a:endParaRPr lang="en-US" sz="4000" dirty="0"/>
          </a:p>
          <a:p>
            <a:pPr marL="685800" indent="-685800" algn="ctr">
              <a:buFont typeface="Arial" panose="020B0604020202020204" pitchFamily="34" charset="0"/>
              <a:buChar char="•"/>
            </a:pPr>
            <a:endParaRPr lang="en-US" sz="4800" dirty="0"/>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Résultats provinciaux</a:t>
            </a:r>
          </a:p>
        </p:txBody>
      </p:sp>
      <p:pic>
        <p:nvPicPr>
          <p:cNvPr id="6" name="Picture 5" descr="\\nbpls-sbpnb\NBPLS\SharePointFiles\NBPLS-SBPNB_AllStaff\Stock Images\PeopleLibrary=GensBibliothèque\Large_CirculationServices.jpg"/>
          <p:cNvPicPr/>
          <p:nvPr/>
        </p:nvPicPr>
        <p:blipFill>
          <a:blip r:embed="rId5" cstate="print"/>
          <a:stretch>
            <a:fillRect/>
          </a:stretch>
        </p:blipFill>
        <p:spPr bwMode="auto">
          <a:xfrm>
            <a:off x="0" y="0"/>
            <a:ext cx="2710815" cy="2132856"/>
          </a:xfrm>
          <a:prstGeom prst="rect">
            <a:avLst/>
          </a:prstGeom>
          <a:noFill/>
          <a:ln w="9525">
            <a:noFill/>
            <a:miter lim="800000"/>
            <a:headEnd/>
            <a:tailEnd/>
          </a:ln>
        </p:spPr>
      </p:pic>
    </p:spTree>
    <p:extLst>
      <p:ext uri="{BB962C8B-B14F-4D97-AF65-F5344CB8AC3E}">
        <p14:creationId xmlns:p14="http://schemas.microsoft.com/office/powerpoint/2010/main" val="271429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pls-sbpnb\NBPLS\SharePointFiles\NBPLS-SBPNB_AllStaff\Stock Images\PeopleLibrary=GensBibliothèque\ModernLife=VieAujourdhui.jpg"/>
          <p:cNvPicPr/>
          <p:nvPr>
            <p:custDataLst>
              <p:tags r:id="rId1"/>
            </p:custDataLst>
          </p:nvPr>
        </p:nvPicPr>
        <p:blipFill>
          <a:blip r:embed="rId18" cstate="print"/>
          <a:srcRect r="7247"/>
          <a:stretch>
            <a:fillRect/>
          </a:stretch>
        </p:blipFill>
        <p:spPr bwMode="auto">
          <a:xfrm>
            <a:off x="3491880" y="2348880"/>
            <a:ext cx="2232248" cy="1943100"/>
          </a:xfrm>
          <a:prstGeom prst="rect">
            <a:avLst/>
          </a:prstGeom>
          <a:noFill/>
          <a:ln w="9525">
            <a:noFill/>
            <a:miter lim="800000"/>
            <a:headEnd/>
            <a:tailEnd/>
          </a:ln>
        </p:spPr>
      </p:pic>
      <p:pic>
        <p:nvPicPr>
          <p:cNvPr id="3" name="Picture 2" descr="\\nbpls-sbpnb\NBPLS\SharePointFiles\NBPLS-SBPNB_AllStaff\Stock Images\PeopleLibrary=GensBibliothèque\iStock_000010261391_XXXLarge.jpg"/>
          <p:cNvPicPr/>
          <p:nvPr>
            <p:custDataLst>
              <p:tags r:id="rId2"/>
            </p:custDataLst>
          </p:nvPr>
        </p:nvPicPr>
        <p:blipFill>
          <a:blip r:embed="rId19" cstate="print"/>
          <a:srcRect l="2976" r="4757" b="3571"/>
          <a:stretch>
            <a:fillRect/>
          </a:stretch>
        </p:blipFill>
        <p:spPr bwMode="auto">
          <a:xfrm>
            <a:off x="755576" y="4437112"/>
            <a:ext cx="2592288" cy="1944216"/>
          </a:xfrm>
          <a:prstGeom prst="rect">
            <a:avLst/>
          </a:prstGeom>
          <a:noFill/>
          <a:ln w="9525">
            <a:noFill/>
            <a:miter lim="800000"/>
            <a:headEnd/>
            <a:tailEnd/>
          </a:ln>
        </p:spPr>
      </p:pic>
      <p:pic>
        <p:nvPicPr>
          <p:cNvPr id="4" name="Picture 3" descr="\\nbpls-sbpnb\NBPLS\SharePointFiles\NBPLS-SBPNB_AllStaff\Stock Images\PeopleLibrary=GensBibliothèque\iStock_000018572363XSmall.jpg"/>
          <p:cNvPicPr/>
          <p:nvPr>
            <p:custDataLst>
              <p:tags r:id="rId3"/>
            </p:custDataLst>
          </p:nvPr>
        </p:nvPicPr>
        <p:blipFill>
          <a:blip r:embed="rId20" cstate="print"/>
          <a:srcRect l="4089" r="2664"/>
          <a:stretch>
            <a:fillRect/>
          </a:stretch>
        </p:blipFill>
        <p:spPr bwMode="auto">
          <a:xfrm flipH="1">
            <a:off x="5940152" y="188640"/>
            <a:ext cx="2520280" cy="1869132"/>
          </a:xfrm>
          <a:prstGeom prst="rect">
            <a:avLst/>
          </a:prstGeom>
          <a:noFill/>
          <a:ln w="9525">
            <a:noFill/>
            <a:miter lim="800000"/>
            <a:headEnd/>
            <a:tailEnd/>
          </a:ln>
        </p:spPr>
      </p:pic>
      <p:sp>
        <p:nvSpPr>
          <p:cNvPr id="65539" name="Rectangle 60"/>
          <p:cNvSpPr>
            <a:spLocks noChangeArrowheads="1"/>
          </p:cNvSpPr>
          <p:nvPr>
            <p:custDataLst>
              <p:tags r:id="rId4"/>
            </p:custDataLst>
          </p:nvPr>
        </p:nvSpPr>
        <p:spPr bwMode="auto">
          <a:xfrm>
            <a:off x="755576" y="188640"/>
            <a:ext cx="2592288"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5538" name="Text Box 140"/>
          <p:cNvSpPr txBox="1">
            <a:spLocks noChangeArrowheads="1"/>
          </p:cNvSpPr>
          <p:nvPr>
            <p:custDataLst>
              <p:tags r:id="rId5"/>
            </p:custDataLst>
          </p:nvPr>
        </p:nvSpPr>
        <p:spPr bwMode="auto">
          <a:xfrm>
            <a:off x="755576"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Se connecter.</a:t>
            </a:r>
          </a:p>
        </p:txBody>
      </p:sp>
      <p:sp>
        <p:nvSpPr>
          <p:cNvPr id="7" name="Rectangle 60"/>
          <p:cNvSpPr>
            <a:spLocks noChangeArrowheads="1"/>
          </p:cNvSpPr>
          <p:nvPr>
            <p:custDataLst>
              <p:tags r:id="rId6"/>
            </p:custDataLst>
          </p:nvPr>
        </p:nvSpPr>
        <p:spPr bwMode="auto">
          <a:xfrm>
            <a:off x="5940152" y="443711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Rectangle 60"/>
          <p:cNvSpPr>
            <a:spLocks noChangeArrowheads="1"/>
          </p:cNvSpPr>
          <p:nvPr>
            <p:custDataLst>
              <p:tags r:id="rId7"/>
            </p:custDataLst>
          </p:nvPr>
        </p:nvSpPr>
        <p:spPr bwMode="auto">
          <a:xfrm>
            <a:off x="755576" y="2276872"/>
            <a:ext cx="2592288" cy="2016224"/>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Rectangle 60"/>
          <p:cNvSpPr>
            <a:spLocks noChangeArrowheads="1"/>
          </p:cNvSpPr>
          <p:nvPr>
            <p:custDataLst>
              <p:tags r:id="rId8"/>
            </p:custDataLst>
          </p:nvPr>
        </p:nvSpPr>
        <p:spPr bwMode="auto">
          <a:xfrm>
            <a:off x="5940152" y="227687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Rectangle 60"/>
          <p:cNvSpPr>
            <a:spLocks noChangeArrowheads="1"/>
          </p:cNvSpPr>
          <p:nvPr>
            <p:custDataLst>
              <p:tags r:id="rId9"/>
            </p:custDataLst>
          </p:nvPr>
        </p:nvSpPr>
        <p:spPr bwMode="auto">
          <a:xfrm>
            <a:off x="3491880" y="188640"/>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Rectangle 60"/>
          <p:cNvSpPr>
            <a:spLocks noChangeArrowheads="1"/>
          </p:cNvSpPr>
          <p:nvPr>
            <p:custDataLst>
              <p:tags r:id="rId10"/>
            </p:custDataLst>
          </p:nvPr>
        </p:nvSpPr>
        <p:spPr bwMode="auto">
          <a:xfrm>
            <a:off x="3491880" y="4437112"/>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Text Box 140"/>
          <p:cNvSpPr txBox="1">
            <a:spLocks noChangeArrowheads="1"/>
          </p:cNvSpPr>
          <p:nvPr>
            <p:custDataLst>
              <p:tags r:id="rId11"/>
            </p:custDataLst>
          </p:nvPr>
        </p:nvSpPr>
        <p:spPr bwMode="auto">
          <a:xfrm>
            <a:off x="3491880"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Apprendre.</a:t>
            </a:r>
            <a:r>
              <a:rPr kumimoji="0" lang="fr-CA" sz="4000" b="0" i="0" u="none" strike="noStrike" cap="none" normalizeH="0" baseline="0" dirty="0">
                <a:ln>
                  <a:noFill/>
                </a:ln>
                <a:solidFill>
                  <a:srgbClr val="FFFFFF"/>
                </a:solidFill>
                <a:latin typeface="Segoe UI Semibold" pitchFamily="34" charset="0"/>
                <a:cs typeface="Arial" pitchFamily="34" charset="0"/>
              </a:rPr>
              <a:t> </a:t>
            </a:r>
          </a:p>
        </p:txBody>
      </p:sp>
      <p:sp>
        <p:nvSpPr>
          <p:cNvPr id="13" name="Text Box 140"/>
          <p:cNvSpPr txBox="1">
            <a:spLocks noChangeArrowheads="1"/>
          </p:cNvSpPr>
          <p:nvPr>
            <p:custDataLst>
              <p:tags r:id="rId12"/>
            </p:custDataLst>
          </p:nvPr>
        </p:nvSpPr>
        <p:spPr bwMode="auto">
          <a:xfrm>
            <a:off x="755576" y="2348880"/>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Lire.</a:t>
            </a:r>
            <a:r>
              <a:rPr kumimoji="0" lang="fr-CA" sz="3200" b="0" i="0" u="none" strike="noStrike" cap="none" normalizeH="0" baseline="0" dirty="0">
                <a:ln>
                  <a:noFill/>
                </a:ln>
                <a:solidFill>
                  <a:srgbClr val="FFFFFF"/>
                </a:solidFill>
                <a:latin typeface="Segoe UI Semibold" pitchFamily="34" charset="0"/>
                <a:cs typeface="Arial" pitchFamily="34" charset="0"/>
              </a:rPr>
              <a:t> </a:t>
            </a:r>
          </a:p>
        </p:txBody>
      </p:sp>
      <p:sp>
        <p:nvSpPr>
          <p:cNvPr id="14" name="Text Box 140"/>
          <p:cNvSpPr txBox="1">
            <a:spLocks noChangeArrowheads="1"/>
          </p:cNvSpPr>
          <p:nvPr>
            <p:custDataLst>
              <p:tags r:id="rId13"/>
            </p:custDataLst>
          </p:nvPr>
        </p:nvSpPr>
        <p:spPr bwMode="auto">
          <a:xfrm>
            <a:off x="5940152" y="227687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Jouer.</a:t>
            </a:r>
            <a:r>
              <a:rPr kumimoji="0" lang="fr-CA" sz="3200" b="0" i="0" u="none" strike="noStrike" cap="none" normalizeH="0" baseline="0" dirty="0">
                <a:ln>
                  <a:noFill/>
                </a:ln>
                <a:solidFill>
                  <a:srgbClr val="FFFFFF"/>
                </a:solidFill>
                <a:latin typeface="Segoe UI Semibold" pitchFamily="34" charset="0"/>
                <a:cs typeface="Arial" pitchFamily="34" charset="0"/>
              </a:rPr>
              <a:t> </a:t>
            </a:r>
          </a:p>
        </p:txBody>
      </p:sp>
      <p:sp>
        <p:nvSpPr>
          <p:cNvPr id="15" name="Text Box 140"/>
          <p:cNvSpPr txBox="1">
            <a:spLocks noChangeArrowheads="1"/>
          </p:cNvSpPr>
          <p:nvPr>
            <p:custDataLst>
              <p:tags r:id="rId14"/>
            </p:custDataLst>
          </p:nvPr>
        </p:nvSpPr>
        <p:spPr bwMode="auto">
          <a:xfrm>
            <a:off x="3491880"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kumimoji="0" lang="fr-CA" sz="3200" b="0" i="0" u="none" strike="noStrike" cap="none" normalizeH="0" baseline="0" dirty="0">
                <a:ln>
                  <a:noFill/>
                </a:ln>
                <a:solidFill>
                  <a:srgbClr val="FFFFFF"/>
                </a:solidFill>
                <a:latin typeface="Segoe UI Semibold" pitchFamily="34" charset="0"/>
                <a:cs typeface="Arial" pitchFamily="34" charset="0"/>
              </a:rPr>
              <a:t>Créer. </a:t>
            </a:r>
          </a:p>
        </p:txBody>
      </p:sp>
      <p:sp>
        <p:nvSpPr>
          <p:cNvPr id="16" name="Text Box 140"/>
          <p:cNvSpPr txBox="1">
            <a:spLocks noChangeArrowheads="1"/>
          </p:cNvSpPr>
          <p:nvPr>
            <p:custDataLst>
              <p:tags r:id="rId15"/>
            </p:custDataLst>
          </p:nvPr>
        </p:nvSpPr>
        <p:spPr bwMode="auto">
          <a:xfrm>
            <a:off x="5940152"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Réussir</a:t>
            </a:r>
            <a:r>
              <a:rPr kumimoji="0" lang="fr-CA" sz="3200" b="0" i="0" u="none" strike="noStrike" cap="none" normalizeH="0" baseline="0" dirty="0">
                <a:ln>
                  <a:noFill/>
                </a:ln>
                <a:solidFill>
                  <a:srgbClr val="FFFFFF"/>
                </a:solidFill>
                <a:latin typeface="Segoe UI Semibold"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1143000" indent="-1143000">
              <a:buFont typeface="Arial" panose="020B0604020202020204" pitchFamily="34" charset="0"/>
              <a:buChar char="•"/>
            </a:pPr>
            <a:r>
              <a:rPr lang="fr-CA" sz="4800" dirty="0"/>
              <a:t>Chaque enfant préparé à la lecture </a:t>
            </a:r>
          </a:p>
          <a:p>
            <a:pPr marL="1143000" indent="-1143000">
              <a:buFont typeface="Arial" panose="020B0604020202020204" pitchFamily="34" charset="0"/>
              <a:buChar char="•"/>
            </a:pPr>
            <a:r>
              <a:rPr lang="fr-CA" sz="4800" dirty="0"/>
              <a:t>Activités parascolaires</a:t>
            </a:r>
          </a:p>
          <a:p>
            <a:pPr marL="1143000" indent="-1143000">
              <a:buFont typeface="Arial" panose="020B0604020202020204" pitchFamily="34" charset="0"/>
              <a:buChar char="•"/>
            </a:pPr>
            <a:r>
              <a:rPr lang="fr-CA" sz="4800" dirty="0"/>
              <a:t>Espaces d’apprentissage interactif</a:t>
            </a:r>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a:t>
            </a:r>
            <a:r>
              <a:rPr lang="fr-CA" sz="4000" dirty="0">
                <a:solidFill>
                  <a:srgbClr val="EB5E00"/>
                </a:solidFill>
                <a:latin typeface="Segoe UI Semibold" pitchFamily="34" charset="0"/>
                <a:ea typeface="Times New Roman" pitchFamily="18" charset="0"/>
                <a:cs typeface="Arial" pitchFamily="34" charset="0"/>
              </a:rPr>
              <a:t>But 1 – Cultiver l’esprit des jeunes lecteurs et lectrices et les inspirer </a:t>
            </a:r>
          </a:p>
        </p:txBody>
      </p:sp>
      <p:pic>
        <p:nvPicPr>
          <p:cNvPr id="5" name="Picture 4" descr="\\nbpls-sbpnb\NBPLS\SharePointFiles\NBPLS-SBPNB_AllStaff\Stock Images\PeopleLibrary=GensBibliothèque\Large_ChildrensServices.jpg"/>
          <p:cNvPicPr/>
          <p:nvPr>
            <p:custDataLst>
              <p:tags r:id="rId3"/>
            </p:custDataLst>
          </p:nvPr>
        </p:nvPicPr>
        <p:blipFill>
          <a:blip r:embed="rId6" cstate="print"/>
          <a:srcRect/>
          <a:stretch>
            <a:fillRect/>
          </a:stretch>
        </p:blipFill>
        <p:spPr bwMode="auto">
          <a:xfrm>
            <a:off x="0" y="0"/>
            <a:ext cx="2587878" cy="213285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fr-CA" sz="4800" dirty="0"/>
              <a:t>Campagnes de recrutement d’usagers</a:t>
            </a:r>
          </a:p>
          <a:p>
            <a:pPr marL="685800" indent="-685800">
              <a:buFont typeface="Arial" panose="020B0604020202020204" pitchFamily="34" charset="0"/>
              <a:buChar char="•"/>
            </a:pPr>
            <a:endParaRPr lang="en-US" sz="4800" dirty="0"/>
          </a:p>
          <a:p>
            <a:pPr marL="685800" indent="-685800">
              <a:buFont typeface="Arial" panose="020B0604020202020204" pitchFamily="34" charset="0"/>
              <a:buChar char="•"/>
            </a:pPr>
            <a:r>
              <a:rPr lang="fr-CA" sz="4800" dirty="0"/>
              <a:t>Activités autonomes d’apprentissage et de recherche</a:t>
            </a:r>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r>
              <a:rPr lang="fr-CA" sz="4800" dirty="0">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But 2 – Militer pour la littératie et l’apprentissage continu</a:t>
            </a:r>
          </a:p>
        </p:txBody>
      </p:sp>
      <p:pic>
        <p:nvPicPr>
          <p:cNvPr id="7" name="Picture 6" descr="\\nbpls-sbpnb\NBPLS\SharePointFiles\NBPLS-SBPNB_AllStaff\Stock Images\PeopleLibrary=GensBibliothèque\iStock_000022202349XSmall.jpg"/>
          <p:cNvPicPr/>
          <p:nvPr>
            <p:custDataLst>
              <p:tags r:id="rId3"/>
            </p:custDataLst>
          </p:nvPr>
        </p:nvPicPr>
        <p:blipFill>
          <a:blip r:embed="rId6" cstate="print"/>
          <a:srcRect/>
          <a:stretch>
            <a:fillRect/>
          </a:stretch>
        </p:blipFill>
        <p:spPr bwMode="auto">
          <a:xfrm>
            <a:off x="0" y="1"/>
            <a:ext cx="2649855" cy="2132856"/>
          </a:xfrm>
          <a:prstGeom prst="rect">
            <a:avLst/>
          </a:prstGeom>
          <a:noFill/>
          <a:ln w="9525">
            <a:noFill/>
            <a:miter lim="800000"/>
            <a:headEnd/>
            <a:tailEnd/>
          </a:ln>
        </p:spPr>
      </p:pic>
    </p:spTree>
    <p:extLst>
      <p:ext uri="{BB962C8B-B14F-4D97-AF65-F5344CB8AC3E}">
        <p14:creationId xmlns:p14="http://schemas.microsoft.com/office/powerpoint/2010/main" val="331230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fr-CA" sz="4400" dirty="0"/>
              <a:t>L’employabilité</a:t>
            </a:r>
          </a:p>
          <a:p>
            <a:pPr marL="685800" indent="-685800">
              <a:buFont typeface="Arial" panose="020B0604020202020204" pitchFamily="34" charset="0"/>
              <a:buChar char="•"/>
            </a:pPr>
            <a:r>
              <a:rPr lang="fr-CA" sz="4400" dirty="0"/>
              <a:t>Les affaires et les entrepreneurs</a:t>
            </a:r>
          </a:p>
          <a:p>
            <a:pPr marL="685800" indent="-685800">
              <a:buFont typeface="Arial" panose="020B0604020202020204" pitchFamily="34" charset="0"/>
              <a:buChar char="•"/>
            </a:pPr>
            <a:r>
              <a:rPr lang="fr-CA" sz="4400" dirty="0"/>
              <a:t>La croissance de la population </a:t>
            </a:r>
          </a:p>
          <a:p>
            <a:pPr marL="685800" indent="-685800">
              <a:buFont typeface="Arial" panose="020B0604020202020204" pitchFamily="34" charset="0"/>
              <a:buChar char="•"/>
            </a:pPr>
            <a:r>
              <a:rPr lang="fr-CA" sz="4400" dirty="0"/>
              <a:t>L’apprentissage des deux langues officielles </a:t>
            </a:r>
          </a:p>
          <a:p>
            <a:pPr marL="685800" indent="-685800">
              <a:buFont typeface="Arial" panose="020B0604020202020204" pitchFamily="34" charset="0"/>
              <a:buChar char="•"/>
            </a:pPr>
            <a:r>
              <a:rPr lang="fr-CA" sz="4400" dirty="0"/>
              <a:t>La littératie financière</a:t>
            </a:r>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3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Contribuer à l’essor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économique communautaire</a:t>
            </a:r>
          </a:p>
        </p:txBody>
      </p:sp>
      <p:pic>
        <p:nvPicPr>
          <p:cNvPr id="5" name="Picture 4" descr="\\nbpls-sbpnb\NBPLS\SharePointFiles\NBPLS-SBPNB_AllStaff\Stock Images\People=Gens\iStock_000021480150XSmall.jpg"/>
          <p:cNvPicPr/>
          <p:nvPr>
            <p:custDataLst>
              <p:tags r:id="rId3"/>
            </p:custDataLst>
          </p:nvPr>
        </p:nvPicPr>
        <p:blipFill>
          <a:blip r:embed="rId6" cstate="print"/>
          <a:srcRect/>
          <a:stretch>
            <a:fillRect/>
          </a:stretch>
        </p:blipFill>
        <p:spPr bwMode="auto">
          <a:xfrm>
            <a:off x="363" y="0"/>
            <a:ext cx="2267381" cy="2276872"/>
          </a:xfrm>
          <a:prstGeom prst="rect">
            <a:avLst/>
          </a:prstGeom>
          <a:noFill/>
          <a:ln w="9525">
            <a:noFill/>
            <a:miter lim="800000"/>
            <a:headEnd/>
            <a:tailEnd/>
          </a:ln>
        </p:spPr>
      </p:pic>
    </p:spTree>
    <p:extLst>
      <p:ext uri="{BB962C8B-B14F-4D97-AF65-F5344CB8AC3E}">
        <p14:creationId xmlns:p14="http://schemas.microsoft.com/office/powerpoint/2010/main" val="160675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260648"/>
            <a:ext cx="8229600" cy="1143000"/>
          </a:xfrm>
        </p:spPr>
        <p:txBody>
          <a:bodyPr>
            <a:noAutofit/>
          </a:bodyPr>
          <a:lstStyle/>
          <a:p>
            <a:r>
              <a:rPr lang="fr-CA" sz="3600" b="1" dirty="0" smtClean="0">
                <a:solidFill>
                  <a:srgbClr val="EB5E00"/>
                </a:solidFill>
                <a:latin typeface="Calibri" panose="020F0502020204030204" pitchFamily="34" charset="0"/>
              </a:rPr>
              <a:t>Espace virtuel dédié à </a:t>
            </a:r>
            <a:r>
              <a:rPr lang="fr-CA" sz="3600" b="1" dirty="0">
                <a:solidFill>
                  <a:srgbClr val="EB5E00"/>
                </a:solidFill>
                <a:latin typeface="Calibri" panose="020F0502020204030204" pitchFamily="34" charset="0"/>
              </a:rPr>
              <a:t>la littératie financière dans le catalogue</a:t>
            </a:r>
          </a:p>
        </p:txBody>
      </p:sp>
      <p:pic>
        <p:nvPicPr>
          <p:cNvPr id="2" name="Picture 1"/>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115616" y="1381759"/>
            <a:ext cx="6624736" cy="5086139"/>
          </a:xfrm>
          <a:prstGeom prst="rect">
            <a:avLst/>
          </a:prstGeom>
        </p:spPr>
      </p:pic>
    </p:spTree>
    <p:extLst>
      <p:ext uri="{BB962C8B-B14F-4D97-AF65-F5344CB8AC3E}">
        <p14:creationId xmlns:p14="http://schemas.microsoft.com/office/powerpoint/2010/main" val="407863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4400" dirty="0"/>
              <a:t>Promouvoir la culture et le patrimoine du N.-B. </a:t>
            </a:r>
          </a:p>
          <a:p>
            <a:pPr marL="571500" indent="-571500">
              <a:buFont typeface="Arial" panose="020B0604020202020204" pitchFamily="34" charset="0"/>
              <a:buChar char="•"/>
            </a:pPr>
            <a:r>
              <a:rPr lang="fr-CA" sz="4400" dirty="0"/>
              <a:t>Collaborer avec les galeries d’art, les bibliothèques, les centres d’archives et les musées</a:t>
            </a:r>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4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Stimuler l’imagination et la créativité</a:t>
            </a:r>
          </a:p>
        </p:txBody>
      </p:sp>
      <p:pic>
        <p:nvPicPr>
          <p:cNvPr id="6" name="Picture 5" descr="\\nbpls-sbpnb\NBPLS\SharePointFiles\NBPLS-SBPNB_AllStaff\Stock Images\DonationsPromotion=PromotionsDons\iStock_000022820340Small.jpg"/>
          <p:cNvPicPr/>
          <p:nvPr>
            <p:custDataLst>
              <p:tags r:id="rId3"/>
            </p:custDataLst>
          </p:nvPr>
        </p:nvPicPr>
        <p:blipFill>
          <a:blip r:embed="rId6" cstate="print"/>
          <a:srcRect/>
          <a:stretch>
            <a:fillRect/>
          </a:stretch>
        </p:blipFill>
        <p:spPr bwMode="auto">
          <a:xfrm>
            <a:off x="0" y="1"/>
            <a:ext cx="2362200" cy="2276872"/>
          </a:xfrm>
          <a:prstGeom prst="rect">
            <a:avLst/>
          </a:prstGeom>
          <a:noFill/>
          <a:ln w="9525">
            <a:noFill/>
            <a:miter lim="800000"/>
            <a:headEnd/>
            <a:tailEnd/>
          </a:ln>
        </p:spPr>
      </p:pic>
    </p:spTree>
    <p:extLst>
      <p:ext uri="{BB962C8B-B14F-4D97-AF65-F5344CB8AC3E}">
        <p14:creationId xmlns:p14="http://schemas.microsoft.com/office/powerpoint/2010/main" val="184203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600" b="1" dirty="0">
                <a:solidFill>
                  <a:schemeClr val="accent6">
                    <a:lumMod val="75000"/>
                  </a:schemeClr>
                </a:solidFill>
              </a:rPr>
              <a:t>Prêt </a:t>
            </a:r>
            <a:r>
              <a:rPr lang="fr-CA" sz="3600" b="1" dirty="0" smtClean="0">
                <a:solidFill>
                  <a:schemeClr val="accent6">
                    <a:lumMod val="75000"/>
                  </a:schemeClr>
                </a:solidFill>
              </a:rPr>
              <a:t>de </a:t>
            </a:r>
            <a:r>
              <a:rPr lang="fr-CA" sz="3600" b="1" dirty="0">
                <a:solidFill>
                  <a:schemeClr val="accent6">
                    <a:lumMod val="75000"/>
                  </a:schemeClr>
                </a:solidFill>
              </a:rPr>
              <a:t>laissez-passer </a:t>
            </a:r>
          </a:p>
        </p:txBody>
      </p:sp>
      <p:pic>
        <p:nvPicPr>
          <p:cNvPr id="7" name="Content Placeholder 6"/>
          <p:cNvPicPr>
            <a:picLocks noGrp="1" noChangeAspect="1"/>
          </p:cNvPicPr>
          <p:nvPr>
            <p:ph sz="half" idx="2"/>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71599" y="1844824"/>
            <a:ext cx="4281339" cy="4281339"/>
          </a:xfrm>
        </p:spPr>
      </p:pic>
      <p:pic>
        <p:nvPicPr>
          <p:cNvPr id="8" name="Content Placeholder 7"/>
          <p:cNvPicPr>
            <a:picLocks noGrp="1" noChangeAspect="1"/>
          </p:cNvPicPr>
          <p:nvPr>
            <p:ph sz="quarter" idx="4"/>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690267" y="1844824"/>
            <a:ext cx="4281339" cy="4281339"/>
          </a:xfrm>
        </p:spPr>
      </p:pic>
    </p:spTree>
    <p:extLst>
      <p:ext uri="{BB962C8B-B14F-4D97-AF65-F5344CB8AC3E}">
        <p14:creationId xmlns:p14="http://schemas.microsoft.com/office/powerpoint/2010/main" val="279705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solidFill>
                  <a:schemeClr val="accent6">
                    <a:lumMod val="75000"/>
                  </a:schemeClr>
                </a:solidFill>
              </a:rPr>
              <a:t>Prêt </a:t>
            </a:r>
            <a:r>
              <a:rPr lang="fr-CA" sz="3600" b="1" dirty="0" smtClean="0">
                <a:solidFill>
                  <a:schemeClr val="accent6">
                    <a:lumMod val="75000"/>
                  </a:schemeClr>
                </a:solidFill>
              </a:rPr>
              <a:t>de </a:t>
            </a:r>
            <a:r>
              <a:rPr lang="fr-CA" sz="3600" b="1" dirty="0">
                <a:solidFill>
                  <a:schemeClr val="accent6">
                    <a:lumMod val="75000"/>
                  </a:schemeClr>
                </a:solidFill>
              </a:rPr>
              <a:t>laissez-passer – Statistiques </a:t>
            </a:r>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512724834"/>
              </p:ext>
            </p:extLst>
          </p:nvPr>
        </p:nvGraphicFramePr>
        <p:xfrm>
          <a:off x="457200" y="1600200"/>
          <a:ext cx="8229600" cy="441960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108384395"/>
                    </a:ext>
                  </a:extLst>
                </a:gridCol>
                <a:gridCol w="1265272">
                  <a:extLst>
                    <a:ext uri="{9D8B030D-6E8A-4147-A177-3AD203B41FA5}">
                      <a16:colId xmlns:a16="http://schemas.microsoft.com/office/drawing/2014/main" val="3955118508"/>
                    </a:ext>
                  </a:extLst>
                </a:gridCol>
                <a:gridCol w="1645920">
                  <a:extLst>
                    <a:ext uri="{9D8B030D-6E8A-4147-A177-3AD203B41FA5}">
                      <a16:colId xmlns:a16="http://schemas.microsoft.com/office/drawing/2014/main" val="3803969483"/>
                    </a:ext>
                  </a:extLst>
                </a:gridCol>
                <a:gridCol w="1985352">
                  <a:extLst>
                    <a:ext uri="{9D8B030D-6E8A-4147-A177-3AD203B41FA5}">
                      <a16:colId xmlns:a16="http://schemas.microsoft.com/office/drawing/2014/main" val="2341740640"/>
                    </a:ext>
                  </a:extLst>
                </a:gridCol>
                <a:gridCol w="1306488">
                  <a:extLst>
                    <a:ext uri="{9D8B030D-6E8A-4147-A177-3AD203B41FA5}">
                      <a16:colId xmlns:a16="http://schemas.microsoft.com/office/drawing/2014/main" val="3528524192"/>
                    </a:ext>
                  </a:extLst>
                </a:gridCol>
              </a:tblGrid>
              <a:tr h="370840">
                <a:tc>
                  <a:txBody>
                    <a:bodyPr/>
                    <a:lstStyle/>
                    <a:p>
                      <a:r>
                        <a:rPr lang="fr-CA" sz="2200" dirty="0"/>
                        <a:t>partenaire</a:t>
                      </a:r>
                    </a:p>
                  </a:txBody>
                  <a:tcPr/>
                </a:tc>
                <a:tc>
                  <a:txBody>
                    <a:bodyPr/>
                    <a:lstStyle/>
                    <a:p>
                      <a:r>
                        <a:rPr lang="fr-CA" sz="2200" dirty="0"/>
                        <a:t>laissez-passer prêtés</a:t>
                      </a:r>
                    </a:p>
                  </a:txBody>
                  <a:tcPr/>
                </a:tc>
                <a:tc>
                  <a:txBody>
                    <a:bodyPr/>
                    <a:lstStyle/>
                    <a:p>
                      <a:r>
                        <a:rPr lang="fr-CA" sz="2200" dirty="0">
                          <a:latin typeface="+mn-lt"/>
                        </a:rPr>
                        <a:t>laissez-passer </a:t>
                      </a:r>
                    </a:p>
                    <a:p>
                      <a:r>
                        <a:rPr lang="fr-CA" sz="2200" dirty="0"/>
                        <a:t>utilisés</a:t>
                      </a:r>
                    </a:p>
                  </a:txBody>
                  <a:tcPr/>
                </a:tc>
                <a:tc>
                  <a:txBody>
                    <a:bodyPr/>
                    <a:lstStyle/>
                    <a:p>
                      <a:r>
                        <a:rPr lang="fr-CA" sz="2200" dirty="0"/>
                        <a:t>taux d’utilisation</a:t>
                      </a:r>
                    </a:p>
                  </a:txBody>
                  <a:tcPr/>
                </a:tc>
                <a:tc>
                  <a:txBody>
                    <a:bodyPr/>
                    <a:lstStyle/>
                    <a:p>
                      <a:r>
                        <a:rPr lang="fr-CA" sz="2200" dirty="0"/>
                        <a:t>nouvelles cartes</a:t>
                      </a:r>
                    </a:p>
                  </a:txBody>
                  <a:tcPr/>
                </a:tc>
                <a:extLst>
                  <a:ext uri="{0D108BD9-81ED-4DB2-BD59-A6C34878D82A}">
                    <a16:rowId xmlns:a16="http://schemas.microsoft.com/office/drawing/2014/main" val="3712375346"/>
                  </a:ext>
                </a:extLst>
              </a:tr>
              <a:tr h="370840">
                <a:tc>
                  <a:txBody>
                    <a:bodyPr/>
                    <a:lstStyle/>
                    <a:p>
                      <a:r>
                        <a:rPr lang="fr-CA" sz="2300" dirty="0">
                          <a:latin typeface="+mn-lt"/>
                        </a:rPr>
                        <a:t>Village historique acadien</a:t>
                      </a:r>
                    </a:p>
                  </a:txBody>
                  <a:tcPr/>
                </a:tc>
                <a:tc>
                  <a:txBody>
                    <a:bodyPr/>
                    <a:lstStyle/>
                    <a:p>
                      <a:pPr algn="r" fontAlgn="b"/>
                      <a:r>
                        <a:rPr lang="fr-CA" sz="2400" b="0" i="0" u="none" strike="noStrike" dirty="0">
                          <a:solidFill>
                            <a:srgbClr val="000000"/>
                          </a:solidFill>
                          <a:latin typeface="+mn-lt"/>
                        </a:rPr>
                        <a:t>4</a:t>
                      </a:r>
                      <a:r>
                        <a:rPr lang="fr-CA" sz="2400" b="0" i="0" u="none" strike="noStrike" baseline="0" dirty="0">
                          <a:solidFill>
                            <a:srgbClr val="000000"/>
                          </a:solidFill>
                          <a:latin typeface="+mn-lt"/>
                        </a:rPr>
                        <a:t> </a:t>
                      </a:r>
                      <a:r>
                        <a:rPr lang="fr-CA" sz="2400" b="0" i="0" u="none" strike="noStrike" dirty="0">
                          <a:solidFill>
                            <a:srgbClr val="000000"/>
                          </a:solidFill>
                          <a:latin typeface="+mn-lt"/>
                        </a:rPr>
                        <a:t>463</a:t>
                      </a:r>
                    </a:p>
                  </a:txBody>
                  <a:tcPr marL="9525" marR="9525" marT="9525" marB="0" anchor="b"/>
                </a:tc>
                <a:tc>
                  <a:txBody>
                    <a:bodyPr/>
                    <a:lstStyle/>
                    <a:p>
                      <a:pPr algn="r" fontAlgn="b"/>
                      <a:r>
                        <a:rPr lang="fr-CA" sz="2400" b="0" i="0" u="none" strike="noStrike" dirty="0">
                          <a:solidFill>
                            <a:srgbClr val="000000"/>
                          </a:solidFill>
                          <a:latin typeface="+mn-lt"/>
                        </a:rPr>
                        <a:t>1</a:t>
                      </a:r>
                      <a:r>
                        <a:rPr lang="fr-CA" sz="2400" b="0" i="0" u="none" strike="noStrike" baseline="0" dirty="0">
                          <a:solidFill>
                            <a:srgbClr val="000000"/>
                          </a:solidFill>
                          <a:latin typeface="+mn-lt"/>
                        </a:rPr>
                        <a:t> </a:t>
                      </a:r>
                      <a:r>
                        <a:rPr lang="fr-CA" sz="2400" b="0" i="0" u="none" strike="noStrike" dirty="0">
                          <a:solidFill>
                            <a:srgbClr val="000000"/>
                          </a:solidFill>
                          <a:latin typeface="+mn-lt"/>
                        </a:rPr>
                        <a:t>177</a:t>
                      </a:r>
                    </a:p>
                  </a:txBody>
                  <a:tcPr marL="9525" marR="9525" marT="9525" marB="0" anchor="b"/>
                </a:tc>
                <a:tc>
                  <a:txBody>
                    <a:bodyPr/>
                    <a:lstStyle/>
                    <a:p>
                      <a:pPr algn="r" fontAlgn="b"/>
                      <a:r>
                        <a:rPr lang="fr-CA" sz="2400" b="0" i="0" u="none" strike="noStrike" dirty="0">
                          <a:solidFill>
                            <a:srgbClr val="000000"/>
                          </a:solidFill>
                          <a:latin typeface="+mn-lt"/>
                        </a:rPr>
                        <a:t>26%</a:t>
                      </a:r>
                    </a:p>
                  </a:txBody>
                  <a:tcPr marL="9525" marR="9525" marT="9525" marB="0" anchor="b"/>
                </a:tc>
                <a:tc>
                  <a:txBody>
                    <a:bodyPr/>
                    <a:lstStyle/>
                    <a:p>
                      <a:pPr algn="r" fontAlgn="b"/>
                      <a:r>
                        <a:rPr lang="fr-CA" sz="2400" b="0" i="0" u="none" strike="noStrike" dirty="0">
                          <a:solidFill>
                            <a:srgbClr val="000000"/>
                          </a:solidFill>
                          <a:latin typeface="+mn-lt"/>
                        </a:rPr>
                        <a:t>821</a:t>
                      </a:r>
                    </a:p>
                  </a:txBody>
                  <a:tcPr marL="9525" marR="9525" marT="9525" marB="0" anchor="b"/>
                </a:tc>
                <a:extLst>
                  <a:ext uri="{0D108BD9-81ED-4DB2-BD59-A6C34878D82A}">
                    <a16:rowId xmlns:a16="http://schemas.microsoft.com/office/drawing/2014/main" val="494561592"/>
                  </a:ext>
                </a:extLst>
              </a:tr>
              <a:tr h="370840">
                <a:tc>
                  <a:txBody>
                    <a:bodyPr/>
                    <a:lstStyle/>
                    <a:p>
                      <a:r>
                        <a:rPr lang="fr-CA" sz="2300" dirty="0">
                          <a:latin typeface="+mn-lt"/>
                        </a:rPr>
                        <a:t>Musée du N.-B. </a:t>
                      </a:r>
                    </a:p>
                  </a:txBody>
                  <a:tcPr/>
                </a:tc>
                <a:tc>
                  <a:txBody>
                    <a:bodyPr/>
                    <a:lstStyle/>
                    <a:p>
                      <a:pPr algn="r" fontAlgn="b"/>
                      <a:r>
                        <a:rPr lang="fr-CA" sz="2400" b="0" i="0" u="none" strike="noStrike" dirty="0">
                          <a:solidFill>
                            <a:srgbClr val="000000"/>
                          </a:solidFill>
                          <a:latin typeface="+mn-lt"/>
                        </a:rPr>
                        <a:t>1</a:t>
                      </a:r>
                      <a:r>
                        <a:rPr lang="fr-CA" sz="2400" b="0" i="0" u="none" strike="noStrike" baseline="0" dirty="0">
                          <a:solidFill>
                            <a:srgbClr val="000000"/>
                          </a:solidFill>
                          <a:latin typeface="+mn-lt"/>
                        </a:rPr>
                        <a:t> </a:t>
                      </a:r>
                      <a:r>
                        <a:rPr lang="fr-CA" sz="2400" b="0" i="0" u="none" strike="noStrike" dirty="0">
                          <a:solidFill>
                            <a:srgbClr val="000000"/>
                          </a:solidFill>
                          <a:latin typeface="+mn-lt"/>
                        </a:rPr>
                        <a:t>645</a:t>
                      </a:r>
                    </a:p>
                  </a:txBody>
                  <a:tcPr marL="9525" marR="9525" marT="9525" marB="0" anchor="b"/>
                </a:tc>
                <a:tc>
                  <a:txBody>
                    <a:bodyPr/>
                    <a:lstStyle/>
                    <a:p>
                      <a:pPr algn="r" fontAlgn="b"/>
                      <a:r>
                        <a:rPr lang="fr-CA" sz="2400" b="0" i="0" u="none" strike="noStrike" dirty="0">
                          <a:solidFill>
                            <a:srgbClr val="000000"/>
                          </a:solidFill>
                          <a:latin typeface="+mn-lt"/>
                        </a:rPr>
                        <a:t>228</a:t>
                      </a:r>
                    </a:p>
                  </a:txBody>
                  <a:tcPr marL="9525" marR="9525" marT="9525" marB="0" anchor="b"/>
                </a:tc>
                <a:tc>
                  <a:txBody>
                    <a:bodyPr/>
                    <a:lstStyle/>
                    <a:p>
                      <a:pPr algn="r" fontAlgn="b"/>
                      <a:r>
                        <a:rPr lang="fr-CA" sz="2400" b="0" i="0" u="none" strike="noStrike" dirty="0">
                          <a:solidFill>
                            <a:srgbClr val="000000"/>
                          </a:solidFill>
                          <a:latin typeface="+mn-lt"/>
                        </a:rPr>
                        <a:t>14%</a:t>
                      </a:r>
                    </a:p>
                  </a:txBody>
                  <a:tcPr marL="9525" marR="9525" marT="9525" marB="0" anchor="b"/>
                </a:tc>
                <a:tc>
                  <a:txBody>
                    <a:bodyPr/>
                    <a:lstStyle/>
                    <a:p>
                      <a:pPr algn="r" fontAlgn="b"/>
                      <a:r>
                        <a:rPr lang="fr-CA" sz="2400" b="0" i="0" u="none" strike="noStrike" dirty="0">
                          <a:solidFill>
                            <a:srgbClr val="000000"/>
                          </a:solidFill>
                          <a:latin typeface="+mn-lt"/>
                        </a:rPr>
                        <a:t>161</a:t>
                      </a:r>
                    </a:p>
                  </a:txBody>
                  <a:tcPr marL="9525" marR="9525" marT="9525" marB="0" anchor="b"/>
                </a:tc>
                <a:extLst>
                  <a:ext uri="{0D108BD9-81ED-4DB2-BD59-A6C34878D82A}">
                    <a16:rowId xmlns:a16="http://schemas.microsoft.com/office/drawing/2014/main" val="1367153729"/>
                  </a:ext>
                </a:extLst>
              </a:tr>
              <a:tr h="370840">
                <a:tc>
                  <a:txBody>
                    <a:bodyPr/>
                    <a:lstStyle/>
                    <a:p>
                      <a:r>
                        <a:rPr lang="fr-CA" sz="2400" dirty="0">
                          <a:latin typeface="+mn-lt"/>
                        </a:rPr>
                        <a:t>Kings Landing</a:t>
                      </a:r>
                    </a:p>
                  </a:txBody>
                  <a:tcPr/>
                </a:tc>
                <a:tc>
                  <a:txBody>
                    <a:bodyPr/>
                    <a:lstStyle/>
                    <a:p>
                      <a:pPr algn="r" fontAlgn="b"/>
                      <a:r>
                        <a:rPr lang="fr-CA" sz="2400" b="0" i="0" u="none" strike="noStrike" dirty="0">
                          <a:solidFill>
                            <a:srgbClr val="000000"/>
                          </a:solidFill>
                          <a:latin typeface="+mn-lt"/>
                        </a:rPr>
                        <a:t>4</a:t>
                      </a:r>
                      <a:r>
                        <a:rPr lang="fr-CA" sz="2400" b="0" i="0" u="none" strike="noStrike" baseline="0" dirty="0">
                          <a:solidFill>
                            <a:srgbClr val="000000"/>
                          </a:solidFill>
                          <a:latin typeface="+mn-lt"/>
                        </a:rPr>
                        <a:t> </a:t>
                      </a:r>
                      <a:r>
                        <a:rPr lang="fr-CA" sz="2400" b="0" i="0" u="none" strike="noStrike" dirty="0">
                          <a:solidFill>
                            <a:srgbClr val="000000"/>
                          </a:solidFill>
                          <a:latin typeface="+mn-lt"/>
                        </a:rPr>
                        <a:t>825</a:t>
                      </a:r>
                    </a:p>
                  </a:txBody>
                  <a:tcPr marL="9525" marR="9525" marT="9525" marB="0" anchor="b"/>
                </a:tc>
                <a:tc>
                  <a:txBody>
                    <a:bodyPr/>
                    <a:lstStyle/>
                    <a:p>
                      <a:pPr algn="r" fontAlgn="b"/>
                      <a:r>
                        <a:rPr lang="fr-CA" sz="2400" b="0" i="0" u="none" strike="noStrike" dirty="0">
                          <a:solidFill>
                            <a:srgbClr val="000000"/>
                          </a:solidFill>
                          <a:latin typeface="+mn-lt"/>
                        </a:rPr>
                        <a:t>3</a:t>
                      </a:r>
                      <a:r>
                        <a:rPr lang="fr-CA" sz="2400" b="0" i="0" u="none" strike="noStrike" baseline="0" dirty="0">
                          <a:solidFill>
                            <a:srgbClr val="000000"/>
                          </a:solidFill>
                          <a:latin typeface="+mn-lt"/>
                        </a:rPr>
                        <a:t> </a:t>
                      </a:r>
                      <a:r>
                        <a:rPr lang="fr-CA" sz="2400" b="0" i="0" u="none" strike="noStrike" dirty="0">
                          <a:solidFill>
                            <a:srgbClr val="000000"/>
                          </a:solidFill>
                          <a:latin typeface="+mn-lt"/>
                        </a:rPr>
                        <a:t>144</a:t>
                      </a:r>
                    </a:p>
                  </a:txBody>
                  <a:tcPr marL="9525" marR="9525" marT="9525" marB="0" anchor="b"/>
                </a:tc>
                <a:tc>
                  <a:txBody>
                    <a:bodyPr/>
                    <a:lstStyle/>
                    <a:p>
                      <a:pPr algn="r" fontAlgn="b"/>
                      <a:r>
                        <a:rPr lang="fr-CA" sz="2400" b="0" i="0" u="none" strike="noStrike" dirty="0">
                          <a:solidFill>
                            <a:srgbClr val="000000"/>
                          </a:solidFill>
                          <a:latin typeface="+mn-lt"/>
                        </a:rPr>
                        <a:t>65%</a:t>
                      </a:r>
                    </a:p>
                  </a:txBody>
                  <a:tcPr marL="9525" marR="9525" marT="9525" marB="0" anchor="b"/>
                </a:tc>
                <a:tc>
                  <a:txBody>
                    <a:bodyPr/>
                    <a:lstStyle/>
                    <a:p>
                      <a:pPr algn="r" fontAlgn="b"/>
                      <a:r>
                        <a:rPr lang="fr-CA" sz="2400" b="0" i="0" u="none" strike="noStrike" dirty="0">
                          <a:solidFill>
                            <a:srgbClr val="000000"/>
                          </a:solidFill>
                          <a:latin typeface="+mn-lt"/>
                        </a:rPr>
                        <a:t>1</a:t>
                      </a:r>
                      <a:r>
                        <a:rPr lang="fr-CA" sz="2400" b="0" i="0" u="none" strike="noStrike" baseline="0" dirty="0">
                          <a:solidFill>
                            <a:srgbClr val="000000"/>
                          </a:solidFill>
                          <a:latin typeface="+mn-lt"/>
                        </a:rPr>
                        <a:t> </a:t>
                      </a:r>
                      <a:r>
                        <a:rPr lang="fr-CA" sz="2400" b="0" i="0" u="none" strike="noStrike" dirty="0">
                          <a:solidFill>
                            <a:srgbClr val="000000"/>
                          </a:solidFill>
                          <a:latin typeface="+mn-lt"/>
                        </a:rPr>
                        <a:t>147</a:t>
                      </a:r>
                    </a:p>
                  </a:txBody>
                  <a:tcPr marL="9525" marR="9525" marT="9525" marB="0" anchor="b"/>
                </a:tc>
                <a:extLst>
                  <a:ext uri="{0D108BD9-81ED-4DB2-BD59-A6C34878D82A}">
                    <a16:rowId xmlns:a16="http://schemas.microsoft.com/office/drawing/2014/main" val="2699451146"/>
                  </a:ext>
                </a:extLst>
              </a:tr>
              <a:tr h="370840">
                <a:tc>
                  <a:txBody>
                    <a:bodyPr/>
                    <a:lstStyle/>
                    <a:p>
                      <a:r>
                        <a:rPr lang="fr-CA" sz="2400" dirty="0">
                          <a:latin typeface="+mn-lt"/>
                        </a:rPr>
                        <a:t>Galerie d’art Beaverbrook</a:t>
                      </a:r>
                    </a:p>
                  </a:txBody>
                  <a:tcPr/>
                </a:tc>
                <a:tc>
                  <a:txBody>
                    <a:bodyPr/>
                    <a:lstStyle/>
                    <a:p>
                      <a:pPr algn="r" fontAlgn="b"/>
                      <a:r>
                        <a:rPr lang="fr-CA" sz="2400" b="0" i="0" u="none" strike="noStrike" dirty="0">
                          <a:solidFill>
                            <a:srgbClr val="000000"/>
                          </a:solidFill>
                          <a:latin typeface="+mn-lt"/>
                        </a:rPr>
                        <a:t>1</a:t>
                      </a:r>
                      <a:r>
                        <a:rPr lang="fr-CA" sz="2400" b="0" i="0" u="none" strike="noStrike" baseline="0" dirty="0">
                          <a:solidFill>
                            <a:srgbClr val="000000"/>
                          </a:solidFill>
                          <a:latin typeface="+mn-lt"/>
                        </a:rPr>
                        <a:t> </a:t>
                      </a:r>
                      <a:r>
                        <a:rPr lang="fr-CA" sz="2400" b="0" i="0" u="none" strike="noStrike" dirty="0">
                          <a:solidFill>
                            <a:srgbClr val="000000"/>
                          </a:solidFill>
                          <a:latin typeface="+mn-lt"/>
                        </a:rPr>
                        <a:t>260</a:t>
                      </a:r>
                    </a:p>
                  </a:txBody>
                  <a:tcPr marL="9525" marR="9525" marT="9525" marB="0" anchor="b"/>
                </a:tc>
                <a:tc>
                  <a:txBody>
                    <a:bodyPr/>
                    <a:lstStyle/>
                    <a:p>
                      <a:pPr algn="r" fontAlgn="b"/>
                      <a:r>
                        <a:rPr lang="fr-CA" sz="2400" b="0" i="0" u="none" strike="noStrike" dirty="0">
                          <a:solidFill>
                            <a:srgbClr val="000000"/>
                          </a:solidFill>
                          <a:latin typeface="+mn-lt"/>
                        </a:rPr>
                        <a:t>264</a:t>
                      </a:r>
                    </a:p>
                  </a:txBody>
                  <a:tcPr marL="9525" marR="9525" marT="9525" marB="0" anchor="b"/>
                </a:tc>
                <a:tc>
                  <a:txBody>
                    <a:bodyPr/>
                    <a:lstStyle/>
                    <a:p>
                      <a:pPr algn="r" fontAlgn="b"/>
                      <a:r>
                        <a:rPr lang="fr-CA" sz="2400" b="0" i="0" u="none" strike="noStrike" dirty="0">
                          <a:solidFill>
                            <a:srgbClr val="000000"/>
                          </a:solidFill>
                          <a:latin typeface="+mn-lt"/>
                        </a:rPr>
                        <a:t>21%</a:t>
                      </a:r>
                    </a:p>
                  </a:txBody>
                  <a:tcPr marL="9525" marR="9525" marT="9525" marB="0" anchor="b"/>
                </a:tc>
                <a:tc>
                  <a:txBody>
                    <a:bodyPr/>
                    <a:lstStyle/>
                    <a:p>
                      <a:pPr algn="r" fontAlgn="b"/>
                      <a:r>
                        <a:rPr lang="fr-CA" sz="2400" b="0" i="0" u="none" strike="noStrike" dirty="0">
                          <a:solidFill>
                            <a:srgbClr val="000000"/>
                          </a:solidFill>
                          <a:latin typeface="+mn-lt"/>
                        </a:rPr>
                        <a:t>81</a:t>
                      </a:r>
                    </a:p>
                  </a:txBody>
                  <a:tcPr marL="9525" marR="9525" marT="9525" marB="0" anchor="b"/>
                </a:tc>
                <a:extLst>
                  <a:ext uri="{0D108BD9-81ED-4DB2-BD59-A6C34878D82A}">
                    <a16:rowId xmlns:a16="http://schemas.microsoft.com/office/drawing/2014/main" val="3987636590"/>
                  </a:ext>
                </a:extLst>
              </a:tr>
              <a:tr h="370840">
                <a:tc>
                  <a:txBody>
                    <a:bodyPr/>
                    <a:lstStyle/>
                    <a:p>
                      <a:r>
                        <a:rPr lang="fr-CA" sz="2400" b="1" dirty="0">
                          <a:latin typeface="+mn-lt"/>
                        </a:rPr>
                        <a:t>Total</a:t>
                      </a:r>
                    </a:p>
                  </a:txBody>
                  <a:tcPr/>
                </a:tc>
                <a:tc>
                  <a:txBody>
                    <a:bodyPr/>
                    <a:lstStyle/>
                    <a:p>
                      <a:pPr algn="r" fontAlgn="b"/>
                      <a:r>
                        <a:rPr lang="fr-CA" sz="2400" b="1" i="0" u="none" strike="noStrike" dirty="0">
                          <a:solidFill>
                            <a:srgbClr val="000000"/>
                          </a:solidFill>
                          <a:latin typeface="+mn-lt"/>
                        </a:rPr>
                        <a:t>12</a:t>
                      </a:r>
                      <a:r>
                        <a:rPr lang="fr-CA" sz="2400" b="1" i="0" u="none" strike="noStrike" baseline="0" dirty="0">
                          <a:solidFill>
                            <a:srgbClr val="000000"/>
                          </a:solidFill>
                          <a:latin typeface="+mn-lt"/>
                        </a:rPr>
                        <a:t> </a:t>
                      </a:r>
                      <a:r>
                        <a:rPr lang="fr-CA" sz="2400" b="1" i="0" u="none" strike="noStrike" dirty="0">
                          <a:solidFill>
                            <a:srgbClr val="000000"/>
                          </a:solidFill>
                          <a:latin typeface="+mn-lt"/>
                        </a:rPr>
                        <a:t>193</a:t>
                      </a:r>
                    </a:p>
                  </a:txBody>
                  <a:tcPr marL="9525" marR="9525" marT="9525" marB="0" anchor="b"/>
                </a:tc>
                <a:tc>
                  <a:txBody>
                    <a:bodyPr/>
                    <a:lstStyle/>
                    <a:p>
                      <a:pPr algn="r" fontAlgn="b"/>
                      <a:r>
                        <a:rPr lang="fr-CA" sz="2400" b="1" i="0" u="none" strike="noStrike" dirty="0">
                          <a:solidFill>
                            <a:srgbClr val="000000"/>
                          </a:solidFill>
                          <a:latin typeface="+mn-lt"/>
                        </a:rPr>
                        <a:t>4</a:t>
                      </a:r>
                      <a:r>
                        <a:rPr lang="fr-CA" sz="2400" b="1" i="0" u="none" strike="noStrike" baseline="0" dirty="0">
                          <a:solidFill>
                            <a:srgbClr val="000000"/>
                          </a:solidFill>
                          <a:latin typeface="+mn-lt"/>
                        </a:rPr>
                        <a:t> </a:t>
                      </a:r>
                      <a:r>
                        <a:rPr lang="fr-CA" sz="2400" b="1" i="0" u="none" strike="noStrike" dirty="0">
                          <a:solidFill>
                            <a:srgbClr val="000000"/>
                          </a:solidFill>
                          <a:latin typeface="+mn-lt"/>
                        </a:rPr>
                        <a:t>813</a:t>
                      </a:r>
                    </a:p>
                  </a:txBody>
                  <a:tcPr marL="9525" marR="9525" marT="9525" marB="0" anchor="b"/>
                </a:tc>
                <a:tc>
                  <a:txBody>
                    <a:bodyPr/>
                    <a:lstStyle/>
                    <a:p>
                      <a:pPr algn="r" fontAlgn="b"/>
                      <a:r>
                        <a:rPr lang="fr-CA" sz="2400" b="1" i="0" u="none" strike="noStrike" dirty="0">
                          <a:solidFill>
                            <a:srgbClr val="000000"/>
                          </a:solidFill>
                          <a:latin typeface="+mn-lt"/>
                        </a:rPr>
                        <a:t>39%</a:t>
                      </a:r>
                    </a:p>
                  </a:txBody>
                  <a:tcPr marL="9525" marR="9525" marT="9525" marB="0" anchor="b"/>
                </a:tc>
                <a:tc>
                  <a:txBody>
                    <a:bodyPr/>
                    <a:lstStyle/>
                    <a:p>
                      <a:pPr algn="r" fontAlgn="b"/>
                      <a:r>
                        <a:rPr lang="fr-CA" sz="2400" b="1" i="0" u="none" strike="noStrike" dirty="0">
                          <a:solidFill>
                            <a:srgbClr val="000000"/>
                          </a:solidFill>
                          <a:latin typeface="+mn-lt"/>
                        </a:rPr>
                        <a:t>2</a:t>
                      </a:r>
                      <a:r>
                        <a:rPr lang="fr-CA" sz="2400" b="1" i="0" u="none" strike="noStrike" baseline="0" dirty="0">
                          <a:solidFill>
                            <a:srgbClr val="000000"/>
                          </a:solidFill>
                          <a:latin typeface="+mn-lt"/>
                        </a:rPr>
                        <a:t> </a:t>
                      </a:r>
                      <a:r>
                        <a:rPr lang="fr-CA" sz="2400" b="1" i="0" u="none" strike="noStrike" dirty="0">
                          <a:solidFill>
                            <a:srgbClr val="000000"/>
                          </a:solidFill>
                          <a:latin typeface="+mn-lt"/>
                        </a:rPr>
                        <a:t>210</a:t>
                      </a:r>
                    </a:p>
                  </a:txBody>
                  <a:tcPr marL="9525" marR="9525" marT="9525" marB="0" anchor="b"/>
                </a:tc>
                <a:extLst>
                  <a:ext uri="{0D108BD9-81ED-4DB2-BD59-A6C34878D82A}">
                    <a16:rowId xmlns:a16="http://schemas.microsoft.com/office/drawing/2014/main" val="124560018"/>
                  </a:ext>
                </a:extLst>
              </a:tr>
            </a:tbl>
          </a:graphicData>
        </a:graphic>
      </p:graphicFrame>
      <p:sp>
        <p:nvSpPr>
          <p:cNvPr id="3" name="Rectangle 1"/>
          <p:cNvSpPr>
            <a:spLocks noChangeArrowheads="1"/>
          </p:cNvSpPr>
          <p:nvPr>
            <p:custDataLst>
              <p:tags r:id="rId3"/>
            </p:custDataLst>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dirty="0">
                <a:ln>
                  <a:noFill/>
                </a:ln>
                <a:solidFill>
                  <a:srgbClr val="000000"/>
                </a:solidFill>
                <a:latin typeface="Segoe UI" panose="020B0502040204020203" pitchFamily="34" charset="0"/>
                <a:cs typeface="Segoe UI" panose="020B0502040204020203" pitchFamily="34" charset="0"/>
              </a:rPr>
              <a:t>prêt des laissez-passer</a:t>
            </a:r>
          </a:p>
        </p:txBody>
      </p:sp>
    </p:spTree>
    <p:extLst>
      <p:ext uri="{BB962C8B-B14F-4D97-AF65-F5344CB8AC3E}">
        <p14:creationId xmlns:p14="http://schemas.microsoft.com/office/powerpoint/2010/main" val="349183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2800" dirty="0"/>
              <a:t>Appuyez l’appel à l’action de la Commission de vérité et de réconciliation</a:t>
            </a:r>
          </a:p>
          <a:p>
            <a:pPr marL="571500" indent="-571500">
              <a:buFont typeface="Arial" panose="020B0604020202020204" pitchFamily="34" charset="0"/>
              <a:buChar char="•"/>
            </a:pPr>
            <a:r>
              <a:rPr lang="fr-CA" sz="2800" dirty="0" smtClean="0"/>
              <a:t>Explorez la mise en œuvre d’un service permettant d’emprunter l’Internet </a:t>
            </a:r>
            <a:endParaRPr lang="fr-CA" sz="2800" dirty="0"/>
          </a:p>
          <a:p>
            <a:pPr marL="571500" indent="-571500">
              <a:buFont typeface="Arial" panose="020B0604020202020204" pitchFamily="34" charset="0"/>
              <a:buChar char="•"/>
            </a:pPr>
            <a:r>
              <a:rPr lang="fr-CA" sz="2800" dirty="0" smtClean="0"/>
              <a:t>Explorez les options qui pourraient permettre d’augmenter les </a:t>
            </a:r>
            <a:r>
              <a:rPr lang="fr-CA" sz="2800" dirty="0"/>
              <a:t>heures </a:t>
            </a:r>
            <a:r>
              <a:rPr lang="fr-CA" sz="2800" dirty="0" smtClean="0"/>
              <a:t>d’ouverture </a:t>
            </a:r>
            <a:endParaRPr lang="fr-CA" sz="2800" dirty="0"/>
          </a:p>
          <a:p>
            <a:pPr marL="571500" indent="-571500">
              <a:buFont typeface="Arial" panose="020B0604020202020204" pitchFamily="34" charset="0"/>
              <a:buChar char="•"/>
            </a:pPr>
            <a:r>
              <a:rPr lang="fr-CA" sz="2800" dirty="0"/>
              <a:t>Promouvoir les services de bibliothèque par la poste </a:t>
            </a:r>
          </a:p>
          <a:p>
            <a:pPr marL="571500" indent="-571500">
              <a:buFont typeface="Arial" panose="020B0604020202020204" pitchFamily="34" charset="0"/>
              <a:buChar char="•"/>
            </a:pPr>
            <a:r>
              <a:rPr lang="fr-CA" sz="2800" dirty="0"/>
              <a:t>Améliorer les installations </a:t>
            </a:r>
            <a:r>
              <a:rPr lang="fr-CA" sz="2800" dirty="0" smtClean="0"/>
              <a:t>des bibliothèques</a:t>
            </a:r>
            <a:endParaRPr lang="fr-CA" sz="2800" dirty="0"/>
          </a:p>
          <a:p>
            <a:pPr marL="571500" indent="-571500">
              <a:buFont typeface="Arial" panose="020B0604020202020204" pitchFamily="34" charset="0"/>
              <a:buChar char="•"/>
            </a:pPr>
            <a:r>
              <a:rPr lang="fr-CA" sz="2800" dirty="0"/>
              <a:t>Accroître le débit de la large bande </a:t>
            </a:r>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5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Renforcer les connexions et l’accès communautaires</a:t>
            </a:r>
          </a:p>
        </p:txBody>
      </p:sp>
      <p:pic>
        <p:nvPicPr>
          <p:cNvPr id="6" name="Picture 5" descr="\\nbpls-sbpnb\NBPLS\SharePointFiles\NBPLS-SBPNB_AllStaff\Stock Images\PeopleLibrary=GensBibliothèque\iStock-175414195.jpg"/>
          <p:cNvPicPr/>
          <p:nvPr>
            <p:custDataLst>
              <p:tags r:id="rId3"/>
            </p:custDataLst>
          </p:nvPr>
        </p:nvPicPr>
        <p:blipFill>
          <a:blip r:embed="rId6" cstate="print"/>
          <a:srcRect/>
          <a:stretch>
            <a:fillRect/>
          </a:stretch>
        </p:blipFill>
        <p:spPr bwMode="auto">
          <a:xfrm>
            <a:off x="-15217" y="1"/>
            <a:ext cx="2354969" cy="2276872"/>
          </a:xfrm>
          <a:prstGeom prst="rect">
            <a:avLst/>
          </a:prstGeom>
          <a:noFill/>
          <a:ln w="9525">
            <a:noFill/>
            <a:miter lim="800000"/>
            <a:headEnd/>
            <a:tailEnd/>
          </a:ln>
        </p:spPr>
      </p:pic>
    </p:spTree>
    <p:extLst>
      <p:ext uri="{BB962C8B-B14F-4D97-AF65-F5344CB8AC3E}">
        <p14:creationId xmlns:p14="http://schemas.microsoft.com/office/powerpoint/2010/main" val="3237160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TotalTime>
  <Words>1170</Words>
  <Application>Microsoft Office PowerPoint</Application>
  <PresentationFormat>Affichage à l'écran (4:3)</PresentationFormat>
  <Paragraphs>180</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Segoe UI</vt:lpstr>
      <vt:lpstr>Segoe UI Semibold</vt:lpstr>
      <vt:lpstr>Times New Roman</vt:lpstr>
      <vt:lpstr>Office Theme</vt:lpstr>
      <vt:lpstr>      </vt:lpstr>
      <vt:lpstr>Présentation PowerPoint</vt:lpstr>
      <vt:lpstr>Présentation PowerPoint</vt:lpstr>
      <vt:lpstr>Présentation PowerPoint</vt:lpstr>
      <vt:lpstr>Espace virtuel dédié à la littératie financière dans le catalogue</vt:lpstr>
      <vt:lpstr>Présentation PowerPoint</vt:lpstr>
      <vt:lpstr>Prêt de laissez-passer </vt:lpstr>
      <vt:lpstr>Prêt de laissez-passer – Statistiques </vt:lpstr>
      <vt:lpstr>Présentation PowerPoint</vt:lpstr>
      <vt:lpstr>Présentation PowerPoint</vt:lpstr>
      <vt:lpstr>Présentation PowerPoint</vt:lpstr>
      <vt:lpstr>Présentation PowerPoint</vt:lpstr>
      <vt:lpstr>Présentation PowerPoint</vt:lpstr>
      <vt:lpstr>Présentation PowerPoint</vt:lpstr>
    </vt:vector>
  </TitlesOfParts>
  <Company>NBPLS/SBPNB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tinabo</dc:creator>
  <cp:lastModifiedBy>Nadeau, Sylvie (NBPLS/SBPNB)</cp:lastModifiedBy>
  <cp:revision>184</cp:revision>
  <cp:lastPrinted>2018-07-25T20:21:03Z</cp:lastPrinted>
  <dcterms:created xsi:type="dcterms:W3CDTF">2017-08-17T14:11:34Z</dcterms:created>
  <dcterms:modified xsi:type="dcterms:W3CDTF">2018-08-14T20:06:57Z</dcterms:modified>
</cp:coreProperties>
</file>