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13"/>
  </p:notesMasterIdLst>
  <p:handoutMasterIdLst>
    <p:handoutMasterId r:id="rId14"/>
  </p:handoutMasterIdLst>
  <p:sldIdLst>
    <p:sldId id="256" r:id="rId2"/>
    <p:sldId id="268" r:id="rId3"/>
    <p:sldId id="319" r:id="rId4"/>
    <p:sldId id="337" r:id="rId5"/>
    <p:sldId id="326" r:id="rId6"/>
    <p:sldId id="331" r:id="rId7"/>
    <p:sldId id="329" r:id="rId8"/>
    <p:sldId id="332" r:id="rId9"/>
    <p:sldId id="330" r:id="rId10"/>
    <p:sldId id="336" r:id="rId11"/>
    <p:sldId id="25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00"/>
    <a:srgbClr val="00D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55503" autoAdjust="0"/>
  </p:normalViewPr>
  <p:slideViewPr>
    <p:cSldViewPr>
      <p:cViewPr varScale="1">
        <p:scale>
          <a:sx n="40" d="100"/>
          <a:sy n="40" d="100"/>
        </p:scale>
        <p:origin x="22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80" d="100"/>
          <a:sy n="80" d="100"/>
        </p:scale>
        <p:origin x="-3138"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EF027A-08FB-44DF-907C-871183AED101}" type="datetimeFigureOut">
              <a:rPr lang="en-CA" smtClean="0"/>
              <a:pPr/>
              <a:t>09/09/2019</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A2714D-6796-4224-B262-2892E64EC20D}" type="slidenum">
              <a:rPr lang="en-CA" smtClean="0"/>
              <a:pPr/>
              <a:t>‹#›</a:t>
            </a:fld>
            <a:endParaRPr lang="en-CA" dirty="0"/>
          </a:p>
        </p:txBody>
      </p:sp>
    </p:spTree>
    <p:extLst>
      <p:ext uri="{BB962C8B-B14F-4D97-AF65-F5344CB8AC3E}">
        <p14:creationId xmlns:p14="http://schemas.microsoft.com/office/powerpoint/2010/main" val="118905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8CBC3-94FF-46BE-8ED4-7CF3BA1773FD}" type="datetimeFigureOut">
              <a:rPr lang="en-US" smtClean="0"/>
              <a:t>9/9/2019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15238-E977-4D9F-91B6-72BA15802E0D}" type="slidenum">
              <a:rPr lang="en-US" smtClean="0"/>
              <a:t>‹#›</a:t>
            </a:fld>
            <a:endParaRPr lang="en-US" dirty="0"/>
          </a:p>
        </p:txBody>
      </p:sp>
    </p:spTree>
    <p:extLst>
      <p:ext uri="{BB962C8B-B14F-4D97-AF65-F5344CB8AC3E}">
        <p14:creationId xmlns:p14="http://schemas.microsoft.com/office/powerpoint/2010/main" val="294539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Voici un aperçu de certaines réalisations clés de</a:t>
            </a:r>
            <a:r>
              <a:rPr lang="fr-CA" baseline="0" dirty="0"/>
              <a:t> </a:t>
            </a:r>
            <a:r>
              <a:rPr lang="fr-CA" baseline="0" dirty="0" smtClean="0"/>
              <a:t>2018-2019, </a:t>
            </a:r>
            <a:r>
              <a:rPr lang="fr-CA" baseline="0" dirty="0"/>
              <a:t>la </a:t>
            </a:r>
            <a:r>
              <a:rPr lang="fr-CA" baseline="0" dirty="0" smtClean="0"/>
              <a:t>deuxième année </a:t>
            </a:r>
            <a:r>
              <a:rPr lang="fr-CA" baseline="0" dirty="0"/>
              <a:t>du plan stratégique du SBPNB.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1</a:t>
            </a:fld>
            <a:endParaRPr lang="en-US" dirty="0"/>
          </a:p>
        </p:txBody>
      </p:sp>
    </p:spTree>
    <p:extLst>
      <p:ext uri="{BB962C8B-B14F-4D97-AF65-F5344CB8AC3E}">
        <p14:creationId xmlns:p14="http://schemas.microsoft.com/office/powerpoint/2010/main" val="25135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10</a:t>
            </a:fld>
            <a:endParaRPr lang="en-US" dirty="0"/>
          </a:p>
        </p:txBody>
      </p:sp>
    </p:spTree>
    <p:extLst>
      <p:ext uri="{BB962C8B-B14F-4D97-AF65-F5344CB8AC3E}">
        <p14:creationId xmlns:p14="http://schemas.microsoft.com/office/powerpoint/2010/main" val="224317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11</a:t>
            </a:fld>
            <a:endParaRPr lang="en-US" dirty="0"/>
          </a:p>
        </p:txBody>
      </p:sp>
    </p:spTree>
    <p:extLst>
      <p:ext uri="{BB962C8B-B14F-4D97-AF65-F5344CB8AC3E}">
        <p14:creationId xmlns:p14="http://schemas.microsoft.com/office/powerpoint/2010/main" val="11029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SBPNB investit dans des collections appuyant la diversité et l’inclusion.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98 % des bibliothèques organisent dans leurs communautés des ateliers sur </a:t>
            </a:r>
            <a:r>
              <a:rPr lang="fr-CA" i="1" baseline="0" dirty="0" smtClean="0"/>
              <a:t>Chaque </a:t>
            </a:r>
            <a:r>
              <a:rPr lang="fr-CA" i="1" baseline="0" dirty="0"/>
              <a:t>enfant préparé à la lecture</a:t>
            </a:r>
            <a:r>
              <a:rPr lang="fr-CA" baseline="0" dirty="0"/>
              <a:t>, un programme fondé sur des données probantes pour offrir aux enfants des programmes qui reposent sur les principes du chant, de la lecture, de l’écriture, de la parole et du jeu. Les bibliothèques donnent des ateliers aux parents ou gardiens </a:t>
            </a:r>
            <a:r>
              <a:rPr lang="fr-CA" baseline="0" dirty="0" smtClean="0"/>
              <a:t>/ gardiennes ainsi </a:t>
            </a:r>
            <a:r>
              <a:rPr lang="fr-CA" baseline="0" dirty="0"/>
              <a:t>qu’aux groupes communautaires qui offrent des services aux enfants, p. ex. les garderies, les centres de ressources familiales.  </a:t>
            </a:r>
          </a:p>
          <a:p>
            <a:endParaRPr lang="en-US" baseline="0" dirty="0"/>
          </a:p>
          <a:p>
            <a:r>
              <a:rPr lang="fr-CA" baseline="0" dirty="0" smtClean="0"/>
              <a:t>98 % des </a:t>
            </a:r>
            <a:r>
              <a:rPr lang="fr-CA" baseline="0" dirty="0"/>
              <a:t>bibliothèques </a:t>
            </a:r>
            <a:r>
              <a:rPr lang="fr-CA" baseline="0" dirty="0" smtClean="0"/>
              <a:t>offrent des activités / programmes parascolaires et en font la promotion.</a:t>
            </a:r>
            <a:endParaRPr lang="fr-CA"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Toutes les bibliothèques ont mis en place des espaces d’apprentissage interactifs pour les enfants de 0 à 5 ans.</a:t>
            </a:r>
          </a:p>
          <a:p>
            <a:endParaRPr lang="fr-CA" baseline="0" dirty="0" smtClean="0"/>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2</a:t>
            </a:fld>
            <a:endParaRPr lang="en-US" dirty="0"/>
          </a:p>
        </p:txBody>
      </p:sp>
    </p:spTree>
    <p:extLst>
      <p:ext uri="{BB962C8B-B14F-4D97-AF65-F5344CB8AC3E}">
        <p14:creationId xmlns:p14="http://schemas.microsoft.com/office/powerpoint/2010/main" val="66952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bibliothèques ont maintenant des lignes directrices concernant l'utilisation du logo du SBPNB ainsi que la possibilité de créer et d'utiliser leur propre logo local sur du matériel promotionnel. Cela permettra d'accroître la notoriété des programmes et des services en utilisant une identité visuelle commune.</a:t>
            </a:r>
            <a:br>
              <a:rPr lang="fr-FR" dirty="0" smtClean="0"/>
            </a:br>
            <a:r>
              <a:rPr lang="fr-FR" dirty="0" smtClean="0"/>
              <a:t> </a:t>
            </a:r>
            <a:br>
              <a:rPr lang="fr-FR" dirty="0" smtClean="0"/>
            </a:br>
            <a:r>
              <a:rPr lang="fr-FR" dirty="0" smtClean="0"/>
              <a:t>Toutes les bibliothèques ont effectué localement au moins une campagne de</a:t>
            </a:r>
            <a:r>
              <a:rPr lang="fr-FR" baseline="0" dirty="0" smtClean="0"/>
              <a:t> recrutement d’usagers</a:t>
            </a:r>
            <a:r>
              <a:rPr lang="fr-FR" dirty="0" smtClean="0"/>
              <a:t>. Les exemples incluent des campagnes recrutement d’usagers aux marchés de producteurs locaux, auprès d’entreprises locales, de résidences pour personnes âgées, de garderies et d’écoles.</a:t>
            </a:r>
            <a:br>
              <a:rPr lang="fr-FR" dirty="0" smtClean="0"/>
            </a:br>
            <a:r>
              <a:rPr lang="fr-FR" dirty="0" smtClean="0"/>
              <a:t/>
            </a:r>
            <a:br>
              <a:rPr lang="fr-FR" dirty="0" smtClean="0"/>
            </a:br>
            <a:r>
              <a:rPr lang="fr-FR" dirty="0" smtClean="0"/>
              <a:t>Dans un effort pour atteindre une population non desservie, la Bibliothèque publique </a:t>
            </a:r>
            <a:r>
              <a:rPr lang="fr-FR" dirty="0" err="1" smtClean="0"/>
              <a:t>W.-J.-Conway</a:t>
            </a:r>
            <a:r>
              <a:rPr lang="fr-FR" dirty="0" smtClean="0"/>
              <a:t> à Edmundston a lancé un projet pilote visant à offrir un service de prêt de livres aux détenus du Centre correctionnel régional du </a:t>
            </a:r>
            <a:r>
              <a:rPr lang="fr-FR" dirty="0" err="1" smtClean="0"/>
              <a:t>Madawaska</a:t>
            </a:r>
            <a:r>
              <a:rPr lang="fr-FR" dirty="0" smtClean="0"/>
              <a:t> (établissement provincial) à Saint-Hilaire. 50% des détenus résidant au centre correctionnel ont bénéficié de ce service, et ont reçu une visite du personnel de la bibliothèque à toutes les trois semaines. Le projet pilote sert de modèle à d'autres bibliothèques situées à proximité d'un centre correctionnel du gouvernement provincial et qui pourraient être intéressées à établir</a:t>
            </a:r>
            <a:r>
              <a:rPr lang="fr-FR" baseline="0" dirty="0" smtClean="0"/>
              <a:t> un service semblable</a:t>
            </a:r>
            <a:r>
              <a:rPr lang="fr-FR" dirty="0" smtClean="0"/>
              <a:t>.</a:t>
            </a:r>
            <a:br>
              <a:rPr lang="fr-FR" dirty="0" smtClean="0"/>
            </a:br>
            <a:r>
              <a:rPr lang="fr-FR" dirty="0" smtClean="0"/>
              <a:t/>
            </a:r>
            <a:br>
              <a:rPr lang="fr-FR" dirty="0" smtClean="0"/>
            </a:br>
            <a:r>
              <a:rPr lang="fr-FR" dirty="0" smtClean="0"/>
              <a:t>Les bibliothèques disposent désormais de lignes directrices pour les aider à générer des idées de programmes liés</a:t>
            </a:r>
            <a:r>
              <a:rPr lang="fr-FR" baseline="0" dirty="0" smtClean="0"/>
              <a:t> à la</a:t>
            </a:r>
            <a:r>
              <a:rPr lang="fr-FR" dirty="0" smtClean="0"/>
              <a:t> formation aux technologies numériques pour les adultes. 97% des bibliothèques ont déjà élaboré des concepts pour des programmes futurs. Quelles sont les compétences numériques?  Cela inclus des compétences</a:t>
            </a:r>
            <a:r>
              <a:rPr lang="fr-FR" baseline="0" dirty="0" smtClean="0"/>
              <a:t> telles que savoir comment </a:t>
            </a:r>
            <a:r>
              <a:rPr lang="fr-FR" dirty="0" smtClean="0"/>
              <a:t>postuler à un emploi en ligne, utiliser des appareils numériques ou consulter les bases de données des bibliothèques pour effectuer</a:t>
            </a:r>
            <a:r>
              <a:rPr lang="fr-FR" baseline="0" dirty="0" smtClean="0"/>
              <a:t> une</a:t>
            </a:r>
            <a:r>
              <a:rPr lang="fr-FR" dirty="0" smtClean="0"/>
              <a:t> recherche.</a:t>
            </a:r>
            <a:br>
              <a:rPr lang="fr-FR" dirty="0" smtClean="0"/>
            </a:br>
            <a:r>
              <a:rPr lang="fr-FR" dirty="0" smtClean="0"/>
              <a:t/>
            </a:r>
            <a:br>
              <a:rPr lang="fr-FR" dirty="0" smtClean="0"/>
            </a:br>
            <a:r>
              <a:rPr lang="fr-FR" dirty="0" smtClean="0"/>
              <a:t>Pour soutenir les usagers dans</a:t>
            </a:r>
            <a:r>
              <a:rPr lang="fr-FR" baseline="0" dirty="0" smtClean="0"/>
              <a:t> leurs activités autonomes d</a:t>
            </a:r>
            <a:r>
              <a:rPr lang="fr-FR" dirty="0" smtClean="0"/>
              <a:t>’apprentissage et de recherche, toutes les bibliothèques font la promotion des bases de données en ligne du SBPNB qui</a:t>
            </a:r>
            <a:r>
              <a:rPr lang="fr-FR" baseline="0" dirty="0" smtClean="0"/>
              <a:t> sont </a:t>
            </a:r>
            <a:r>
              <a:rPr lang="fr-FR" dirty="0" smtClean="0"/>
              <a:t>disponibles sur son site Web. Ces bases de données permettent d’accéder à des magazines et des journaux, à des informations sur la santé, à des guides de l’automobile, à des ressources historiques, ainsi qu’à des encyclopédies et almanachs.</a:t>
            </a:r>
          </a:p>
          <a:p>
            <a:endParaRPr lang="en-US" dirty="0" smtClean="0"/>
          </a:p>
          <a:p>
            <a:endParaRPr lang="en-US" u="sng" baseline="0" dirty="0"/>
          </a:p>
          <a:p>
            <a:endParaRPr lang="en-US" u="sng" dirty="0"/>
          </a:p>
        </p:txBody>
      </p:sp>
      <p:sp>
        <p:nvSpPr>
          <p:cNvPr id="4" name="Slide Number Placeholder 3"/>
          <p:cNvSpPr>
            <a:spLocks noGrp="1"/>
          </p:cNvSpPr>
          <p:nvPr>
            <p:ph type="sldNum" sz="quarter" idx="10"/>
          </p:nvPr>
        </p:nvSpPr>
        <p:spPr/>
        <p:txBody>
          <a:bodyPr/>
          <a:lstStyle/>
          <a:p>
            <a:fld id="{25F15238-E977-4D9F-91B6-72BA15802E0D}" type="slidenum">
              <a:rPr lang="en-US" smtClean="0"/>
              <a:t>3</a:t>
            </a:fld>
            <a:endParaRPr lang="en-US" dirty="0"/>
          </a:p>
        </p:txBody>
      </p:sp>
    </p:spTree>
    <p:extLst>
      <p:ext uri="{BB962C8B-B14F-4D97-AF65-F5344CB8AC3E}">
        <p14:creationId xmlns:p14="http://schemas.microsoft.com/office/powerpoint/2010/main" val="31545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domaines clés liés à la croissance économique et communautaire sur lesquels</a:t>
            </a:r>
            <a:r>
              <a:rPr lang="fr-FR" baseline="0" dirty="0" smtClean="0"/>
              <a:t> nous mettons l’accent </a:t>
            </a:r>
            <a:r>
              <a:rPr lang="fr-FR" dirty="0" smtClean="0"/>
              <a:t>sont les suivants: l’employabilité, les entreprises, les nouveaux arrivants, l’apprentissage de la langue seconde et la </a:t>
            </a:r>
            <a:r>
              <a:rPr lang="fr-FR" dirty="0" err="1" smtClean="0"/>
              <a:t>littératie</a:t>
            </a:r>
            <a:r>
              <a:rPr lang="fr-FR" dirty="0" smtClean="0"/>
              <a:t> financière.</a:t>
            </a:r>
            <a:br>
              <a:rPr lang="fr-FR" dirty="0" smtClean="0"/>
            </a:br>
            <a:r>
              <a:rPr lang="fr-FR" dirty="0" smtClean="0"/>
              <a:t/>
            </a:r>
            <a:br>
              <a:rPr lang="fr-FR" dirty="0" smtClean="0"/>
            </a:br>
            <a:r>
              <a:rPr lang="fr-FR" dirty="0" smtClean="0"/>
              <a:t>97% des bibliothèques ont offert au moins un programme </a:t>
            </a:r>
            <a:r>
              <a:rPr lang="fr-FR" dirty="0" smtClean="0"/>
              <a:t>appuyant l'employabilité</a:t>
            </a:r>
            <a:r>
              <a:rPr lang="fr-FR" dirty="0" smtClean="0"/>
              <a:t>. Les exemples incluent: l’aide pour préparer un entretien d'embauche, postuler à un</a:t>
            </a:r>
            <a:r>
              <a:rPr lang="fr-FR" baseline="0" dirty="0" smtClean="0"/>
              <a:t> emploi </a:t>
            </a:r>
            <a:r>
              <a:rPr lang="fr-FR" dirty="0" smtClean="0"/>
              <a:t>en ligne, rédiger un CV et des séances d'information sur la base de données </a:t>
            </a:r>
            <a:r>
              <a:rPr lang="fr-FR" dirty="0" err="1" smtClean="0"/>
              <a:t>Career</a:t>
            </a:r>
            <a:r>
              <a:rPr lang="fr-FR" dirty="0" smtClean="0"/>
              <a:t> </a:t>
            </a:r>
            <a:r>
              <a:rPr lang="fr-FR" dirty="0" err="1" smtClean="0"/>
              <a:t>Cruising</a:t>
            </a:r>
            <a:r>
              <a:rPr lang="fr-FR" dirty="0" smtClean="0"/>
              <a:t>.</a:t>
            </a:r>
            <a:br>
              <a:rPr lang="fr-FR" dirty="0" smtClean="0"/>
            </a:br>
            <a:r>
              <a:rPr lang="fr-FR" dirty="0" smtClean="0"/>
              <a:t/>
            </a:r>
            <a:br>
              <a:rPr lang="fr-FR" dirty="0" smtClean="0"/>
            </a:br>
            <a:r>
              <a:rPr lang="fr-FR" dirty="0" smtClean="0"/>
              <a:t>98% des bibliothèques ont offert  au moins un programme de soutien aux entreprises et aux entrepreneurs. Les exemples incluent: comment faire une étude de marché et comment rédiger un plan d'affaires, des événements de réseautage pour les propriétaires de petites entreprises, des séances d'information et des événements avec des étudiants en entrepreneuriat du secondaire, des programmes d'apprentissage durant l’heure du lunch.</a:t>
            </a:r>
            <a:br>
              <a:rPr lang="fr-FR" dirty="0" smtClean="0"/>
            </a:br>
            <a:r>
              <a:rPr lang="fr-FR" dirty="0" smtClean="0"/>
              <a:t/>
            </a:r>
            <a:br>
              <a:rPr lang="fr-FR" dirty="0" smtClean="0"/>
            </a:br>
            <a:r>
              <a:rPr lang="fr-FR" dirty="0" smtClean="0"/>
              <a:t>94% des bibliothèques ont offert au moins un programme pour aider les nouveaux arrivants. Les exemples incluent: heure du conte multilingue, portes ouvertes pour inviter les nouveaux arrivants à se rendre à la bibliothèque et à bénéficier d’une visite</a:t>
            </a:r>
            <a:r>
              <a:rPr lang="fr-FR" baseline="0" dirty="0" smtClean="0"/>
              <a:t> guidée de celle-ci</a:t>
            </a:r>
            <a:r>
              <a:rPr lang="fr-FR" dirty="0" smtClean="0"/>
              <a:t>, groupes de discussion permettant aux nouveaux arrivants de rencontrer des personnes dans leur communauté, activités de sensibilisation et présentations à des associations multiculturelles.</a:t>
            </a:r>
            <a:br>
              <a:rPr lang="fr-FR" dirty="0" smtClean="0"/>
            </a:br>
            <a:r>
              <a:rPr lang="fr-FR" dirty="0" smtClean="0"/>
              <a:t/>
            </a:r>
            <a:br>
              <a:rPr lang="fr-FR" dirty="0" smtClean="0"/>
            </a:br>
            <a:r>
              <a:rPr lang="fr-FR" dirty="0" smtClean="0"/>
              <a:t>95% des bibliothèques ont offert  au moins un programme lié à la </a:t>
            </a:r>
            <a:r>
              <a:rPr lang="fr-FR" dirty="0" err="1" smtClean="0"/>
              <a:t>littératie</a:t>
            </a:r>
            <a:r>
              <a:rPr lang="fr-FR" dirty="0" smtClean="0"/>
              <a:t> financière. Par exemple, travailler avec des partenaires pour proposer aux enfants, aux adolescents, aux adultes et aux personnes âgées des ateliers sur la gestion de l’argent, des séances d’information sur la prévention de la fraude, les services bancaires en ligne, la retraite et l’investissement.</a:t>
            </a:r>
            <a:br>
              <a:rPr lang="fr-FR" dirty="0" smtClean="0"/>
            </a:br>
            <a:r>
              <a:rPr lang="fr-FR" dirty="0" smtClean="0"/>
              <a:t/>
            </a:r>
            <a:br>
              <a:rPr lang="fr-FR" dirty="0" smtClean="0"/>
            </a:br>
            <a:r>
              <a:rPr lang="fr-FR" dirty="0" smtClean="0"/>
              <a:t>Toutes les bibliothèques ont exploré des partenariats communautaires ou proposé des programmes pour promouvoir l’utilisation de</a:t>
            </a:r>
            <a:r>
              <a:rPr lang="fr-FR" baseline="0" dirty="0" smtClean="0"/>
              <a:t> nos</a:t>
            </a:r>
            <a:r>
              <a:rPr lang="fr-FR" dirty="0" smtClean="0"/>
              <a:t> deux langues officielles. Exemples: cercles de conversation, heures du conte bilingues, séries de films dans les deux langues officielles, programmes bilingues STIAM.</a:t>
            </a:r>
            <a:br>
              <a:rPr lang="fr-FR" dirty="0" smtClean="0"/>
            </a:br>
            <a:r>
              <a:rPr lang="fr-FR" dirty="0" smtClean="0"/>
              <a:t/>
            </a:r>
            <a:br>
              <a:rPr lang="fr-FR" dirty="0" smtClean="0"/>
            </a:br>
            <a:r>
              <a:rPr lang="fr-FR" dirty="0" smtClean="0"/>
              <a:t>Toutes les bibliothèques ont fait la promotion de Rosetta Stone, une ressource gratuite d’apprentissage des langues en ligne.</a:t>
            </a:r>
            <a:br>
              <a:rPr lang="fr-FR" dirty="0" smtClean="0"/>
            </a:br>
            <a:r>
              <a:rPr lang="fr-FR" dirty="0" smtClean="0"/>
              <a:t/>
            </a:r>
            <a:br>
              <a:rPr lang="fr-FR" dirty="0" smtClean="0"/>
            </a:br>
            <a:r>
              <a:rPr lang="fr-FR" dirty="0" smtClean="0"/>
              <a:t>Toutes les bibliothèques ont fait la promotion de collections relatives aux entreprises / à l’entrepreneuriat et à la </a:t>
            </a:r>
            <a:r>
              <a:rPr lang="fr-FR" dirty="0" err="1" smtClean="0"/>
              <a:t>littératie</a:t>
            </a:r>
            <a:r>
              <a:rPr lang="fr-FR" dirty="0" smtClean="0"/>
              <a:t> financière.</a:t>
            </a:r>
          </a:p>
          <a:p>
            <a:endParaRPr lang="fr-CA" dirty="0" smtClean="0"/>
          </a:p>
          <a:p>
            <a:endParaRPr lang="fr-CA" dirty="0" smtClean="0"/>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4</a:t>
            </a:fld>
            <a:endParaRPr lang="en-US" dirty="0"/>
          </a:p>
        </p:txBody>
      </p:sp>
    </p:spTree>
    <p:extLst>
      <p:ext uri="{BB962C8B-B14F-4D97-AF65-F5344CB8AC3E}">
        <p14:creationId xmlns:p14="http://schemas.microsoft.com/office/powerpoint/2010/main" val="311567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97% des bibliothèques ont mis à jour leurs plans d’amélioration de</a:t>
            </a:r>
            <a:r>
              <a:rPr lang="fr-FR" baseline="0" dirty="0" smtClean="0"/>
              <a:t> leurs installations</a:t>
            </a:r>
            <a:r>
              <a:rPr lang="fr-FR" dirty="0" smtClean="0"/>
              <a:t> afin d’y inclure de l’espace et des ressources pour la création et l’apprentissage pour tous les âges. Ces ressources et espaces polyvalents seront ajoutés en fonction des budgets locaux. Exemples: équipement et technologie pour l’établissement d’un </a:t>
            </a:r>
            <a:r>
              <a:rPr lang="fr-FR" dirty="0" err="1" smtClean="0"/>
              <a:t>FabLab</a:t>
            </a:r>
            <a:r>
              <a:rPr lang="fr-FR" dirty="0" smtClean="0"/>
              <a:t> dédié ou mobile, trousses de compétences (par exemple, tricot, mise en conserve et autres modes de conservation des aliments, exploration de la nature, réparation de vélos).</a:t>
            </a:r>
            <a:br>
              <a:rPr lang="fr-FR" dirty="0" smtClean="0"/>
            </a:br>
            <a:r>
              <a:rPr lang="fr-FR" dirty="0" smtClean="0"/>
              <a:t/>
            </a:r>
            <a:br>
              <a:rPr lang="fr-FR" dirty="0" smtClean="0"/>
            </a:br>
            <a:r>
              <a:rPr lang="fr-FR" dirty="0" smtClean="0"/>
              <a:t>98% des bibliothèques ont proposé au moins trois programmes STIAM (sciences, technologie, ingénierie, arts, mathématiques) en collaboration avec des partenaires communautaires et en utilisant les trousses STIAM régionales. Les bibliothèques de la province se sont associées à Science East pour offrir des programmes de codage aux enfants.</a:t>
            </a:r>
            <a:br>
              <a:rPr lang="fr-FR" dirty="0" smtClean="0"/>
            </a:br>
            <a:r>
              <a:rPr lang="fr-FR" dirty="0" smtClean="0"/>
              <a:t> </a:t>
            </a:r>
            <a:br>
              <a:rPr lang="fr-FR" dirty="0" smtClean="0"/>
            </a:br>
            <a:r>
              <a:rPr lang="fr-FR" dirty="0" smtClean="0"/>
              <a:t>Toutes les bibliothèques ont exploré des idées ou commencé à mettre à l'essai une nouvelle collection d’objets</a:t>
            </a:r>
            <a:r>
              <a:rPr lang="fr-FR" baseline="0" dirty="0" smtClean="0"/>
              <a:t> à prêter</a:t>
            </a:r>
            <a:r>
              <a:rPr lang="fr-FR" dirty="0" smtClean="0"/>
              <a:t> en fonction des intérêts et des besoins de la communauté. Exemples: instruments de musique, jeux de société, équipements sportifs, outils à main, graines, ustensiles de cuisson.</a:t>
            </a:r>
            <a:br>
              <a:rPr lang="fr-FR" dirty="0" smtClean="0"/>
            </a:br>
            <a:r>
              <a:rPr lang="fr-FR" dirty="0" smtClean="0"/>
              <a:t/>
            </a:r>
            <a:br>
              <a:rPr lang="fr-FR" dirty="0" smtClean="0"/>
            </a:br>
            <a:r>
              <a:rPr lang="fr-FR" dirty="0" smtClean="0"/>
              <a:t>Le SBPNB s'est associé à des organisations du Nouveau-Brunswick pour prêter des laissez-passer culturels et patrimoniaux gratuits avec une carte de bibliothèque publique. Les partenaires provinciaux ont compris: le Village historique acadien, le Musée du Nouveau-Brunswick, le Musée des automobiles anciennes, Kings Landing, la Galerie d’art </a:t>
            </a:r>
            <a:r>
              <a:rPr lang="fr-FR" dirty="0" err="1" smtClean="0"/>
              <a:t>Beaverbrook</a:t>
            </a:r>
            <a:r>
              <a:rPr lang="fr-FR" dirty="0" smtClean="0"/>
              <a:t> et le Musée acadien.  Dans le cadre de ces</a:t>
            </a:r>
            <a:r>
              <a:rPr lang="fr-FR" baseline="0" dirty="0" smtClean="0"/>
              <a:t> initiatives, p</a:t>
            </a:r>
            <a:r>
              <a:rPr lang="fr-FR" dirty="0" smtClean="0"/>
              <a:t>lus de 1 600 nouvelles cartes de bibliothèque ont été émises, et près de 4 000 laissez-passer ont été présentés à ces</a:t>
            </a:r>
            <a:r>
              <a:rPr lang="fr-FR" baseline="0" dirty="0" smtClean="0"/>
              <a:t> institutions</a:t>
            </a:r>
            <a:r>
              <a:rPr lang="fr-FR" dirty="0" smtClean="0"/>
              <a:t>.</a:t>
            </a:r>
            <a:br>
              <a:rPr lang="fr-FR" dirty="0" smtClean="0"/>
            </a:br>
            <a:r>
              <a:rPr lang="fr-FR" dirty="0" smtClean="0"/>
              <a:t/>
            </a:r>
            <a:br>
              <a:rPr lang="fr-FR" dirty="0" smtClean="0"/>
            </a:br>
            <a:r>
              <a:rPr lang="fr-FR" dirty="0" smtClean="0"/>
              <a:t>Localement, les bibliothèques ont également exploré des concepts pour prêter des laissez-passer locaux ou régionaux. Quelques exemples dans diverses régions incluent: des laissez-passer</a:t>
            </a:r>
            <a:r>
              <a:rPr lang="fr-FR" baseline="0" dirty="0" smtClean="0"/>
              <a:t> </a:t>
            </a:r>
            <a:r>
              <a:rPr lang="fr-FR" dirty="0" smtClean="0"/>
              <a:t>pour le patinage et le ski, la location de kayak / canoë, des cours de conditionnement physique, le théâtre, la plage, les musées locaux.</a:t>
            </a:r>
            <a:br>
              <a:rPr lang="fr-FR" dirty="0" smtClean="0"/>
            </a:br>
            <a:r>
              <a:rPr lang="fr-FR" dirty="0" smtClean="0"/>
              <a:t/>
            </a:r>
            <a:br>
              <a:rPr lang="fr-FR" dirty="0" smtClean="0"/>
            </a:br>
            <a:r>
              <a:rPr lang="fr-FR" dirty="0" smtClean="0"/>
              <a:t>Le SBPNB a ouvert la Bibliothèque des métiers d’art et de design du Nouveau-Brunswick à Fredericton en partenariat avec le Collège d’artisanat et de design du Nouveau-Brunswick</a:t>
            </a:r>
            <a:r>
              <a:rPr lang="fr-FR" u="none" dirty="0" smtClean="0">
                <a:solidFill>
                  <a:schemeClr val="tx1"/>
                </a:solidFill>
              </a:rPr>
              <a:t>. </a:t>
            </a:r>
            <a:r>
              <a:rPr lang="fr-FR" dirty="0" smtClean="0"/>
              <a:t>C'est une bibliothèque publique-collégiale, la première du genre au pays, qui dessert à la fois les étudiantes et étudiants</a:t>
            </a:r>
            <a:r>
              <a:rPr lang="fr-FR" baseline="0" dirty="0" smtClean="0"/>
              <a:t> </a:t>
            </a:r>
            <a:r>
              <a:rPr lang="fr-FR" dirty="0" smtClean="0"/>
              <a:t>du collège, le grand public et le milieu artistique du Nouveau-Brunswick.</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SBPNB a continué d'offrir des collections, des expositions et des programmes mettant en valeur des créateurs locaux (artistes, musiciens et musiciennes, auteurs et auteures, cinéastes) et l'histoire locale.</a:t>
            </a:r>
            <a:br>
              <a:rPr lang="fr-FR" dirty="0" smtClean="0"/>
            </a:br>
            <a:r>
              <a:rPr lang="fr-FR" dirty="0" smtClean="0"/>
              <a:t/>
            </a:r>
            <a:br>
              <a:rPr lang="fr-FR" dirty="0" smtClean="0"/>
            </a:br>
            <a:r>
              <a:rPr lang="fr-FR" dirty="0" smtClean="0"/>
              <a:t>Le SBPNB continue d'investir dans l’acquisition</a:t>
            </a:r>
            <a:r>
              <a:rPr lang="fr-FR" baseline="0" dirty="0" smtClean="0"/>
              <a:t> de</a:t>
            </a:r>
            <a:r>
              <a:rPr lang="fr-FR" dirty="0" smtClean="0"/>
              <a:t> documents du Nouveau-Brunswick dans le cadre du développement de ses collections.</a:t>
            </a:r>
            <a:br>
              <a:rPr lang="fr-FR" dirty="0" smtClean="0"/>
            </a:br>
            <a:r>
              <a:rPr lang="fr-FR" dirty="0" smtClean="0"/>
              <a:t/>
            </a:r>
            <a:br>
              <a:rPr lang="fr-FR" dirty="0" smtClean="0"/>
            </a:br>
            <a:r>
              <a:rPr lang="fr-FR" dirty="0" smtClean="0"/>
              <a:t>Toutes les bibliothèques ont offert des expositions de documents du Nouveau-Brunswick afin de promouvoir la culture et le patrimoine du Nouveau-Brunswick auprès du public.</a:t>
            </a:r>
            <a:br>
              <a:rPr lang="fr-FR" dirty="0" smtClean="0"/>
            </a:br>
            <a:r>
              <a:rPr lang="fr-FR" dirty="0" smtClean="0"/>
              <a:t/>
            </a:r>
            <a:br>
              <a:rPr lang="fr-FR" dirty="0" smtClean="0"/>
            </a:br>
            <a:r>
              <a:rPr lang="fr-FR" dirty="0" smtClean="0"/>
              <a:t>Toutes les bibliothèques ont mené la campagne </a:t>
            </a:r>
            <a:r>
              <a:rPr lang="fr-FR" i="1" dirty="0" smtClean="0"/>
              <a:t>Lisez les auteurs d’ici</a:t>
            </a:r>
            <a:r>
              <a:rPr lang="fr-FR" dirty="0" smtClean="0"/>
              <a:t> pendant le Mois des bibliothèques au Canada. Pour aider les lecteurs / lectrices, les usagers et le personnel ont pu explorer l’espace virtuel réservé</a:t>
            </a:r>
            <a:r>
              <a:rPr lang="fr-FR" baseline="0" dirty="0" smtClean="0"/>
              <a:t> aux</a:t>
            </a:r>
            <a:r>
              <a:rPr lang="fr-FR" dirty="0" smtClean="0"/>
              <a:t> collections du Nouveau-Brunswick dans le catalogue en ligne ainsi que le portail des auteurs du Nouveau-Brunswick. Les bibliothèques ont accueilli des visites d’auteurs et organisé des clubs de lecture, diffusé des communiqués</a:t>
            </a:r>
            <a:r>
              <a:rPr lang="fr-FR" baseline="0" dirty="0" smtClean="0"/>
              <a:t> d’intérêt</a:t>
            </a:r>
            <a:r>
              <a:rPr lang="fr-FR" dirty="0" smtClean="0"/>
              <a:t> public et des billets sur des réseaux sociaux afin de promouvoir la lecture des auteurs et des livres publiés par les éditeurs du Nouveau-Brunswick.</a:t>
            </a:r>
            <a:br>
              <a:rPr lang="fr-FR" dirty="0" smtClean="0"/>
            </a:br>
            <a:r>
              <a:rPr lang="fr-FR" dirty="0" smtClean="0"/>
              <a:t/>
            </a:r>
            <a:br>
              <a:rPr lang="fr-FR" dirty="0" smtClean="0"/>
            </a:br>
            <a:r>
              <a:rPr lang="fr-FR" dirty="0" smtClean="0"/>
              <a:t>97% des bibliothèques ont planifié un programme intergénérationnel ou en ont offert un. Exemples: clubs de lecture, heure du conte des grands-parents, programme de lecture en maison de retraite, programmes pour essayer de nouvelles technologies, programmes de technologie rétro, programmes de lecture, jeux et programmes d’écriture cursive.</a:t>
            </a:r>
            <a:br>
              <a:rPr lang="fr-FR" dirty="0" smtClean="0"/>
            </a:br>
            <a:endParaRPr lang="fr-CA" baseline="0" dirty="0" smtClean="0"/>
          </a:p>
          <a:p>
            <a:endParaRPr lang="fr-CA"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5</a:t>
            </a:fld>
            <a:endParaRPr lang="en-US" dirty="0"/>
          </a:p>
        </p:txBody>
      </p:sp>
    </p:spTree>
    <p:extLst>
      <p:ext uri="{BB962C8B-B14F-4D97-AF65-F5344CB8AC3E}">
        <p14:creationId xmlns:p14="http://schemas.microsoft.com/office/powerpoint/2010/main" val="151731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bibliothèques développent et proposent des programmes qui appuient les appels à l’action de la Commission de vérité et réconciliation. En effet, 98% des bibliothèques ont mis en œuvre au moins trois programmes sur le thème des autochtones au cours de la dernière année. Exemples: lancement de livres d'auteurs autochtones, heure du conte, projections de films et conférenciers / conférencières invités pour partager les cultures et histoires autochtones. Le SBPNB a également publié son nouveau plan stratégique triennal pour les services de bibliothèque autochtones, lequel vise à continuer à développer les collections, à offrir des programmes et à améliorer les installations des bibliothèques afin de refléter les peuples autochtones locaux.</a:t>
            </a:r>
            <a:br>
              <a:rPr lang="fr-FR" dirty="0" smtClean="0"/>
            </a:br>
            <a:r>
              <a:rPr lang="fr-FR" dirty="0" smtClean="0"/>
              <a:t/>
            </a:r>
            <a:br>
              <a:rPr lang="fr-FR" dirty="0" smtClean="0"/>
            </a:br>
            <a:r>
              <a:rPr lang="fr-FR" dirty="0" smtClean="0"/>
              <a:t>Le SBPNB a trouvé un partenaire financier pour lancer un projet pilote de trois ans visant à emprunter Internet et ainsi réduire le fossé numérique entre les personnes qui peuvent accéder à Internet à la maison et celles qui ne le peuvent pas. Le projet pilote a été lancé dans la région des bibliothèques de Chaleur au printemps 2019 grâce</a:t>
            </a:r>
            <a:r>
              <a:rPr lang="fr-FR" baseline="0" dirty="0" smtClean="0"/>
              <a:t> à</a:t>
            </a:r>
            <a:r>
              <a:rPr lang="fr-FR" dirty="0" smtClean="0"/>
              <a:t> un financement spécial offert par</a:t>
            </a:r>
            <a:r>
              <a:rPr lang="fr-FR" baseline="0" dirty="0" smtClean="0"/>
              <a:t> le P</a:t>
            </a:r>
            <a:r>
              <a:rPr lang="fr-FR" dirty="0" smtClean="0"/>
              <a:t>ort de </a:t>
            </a:r>
            <a:r>
              <a:rPr lang="fr-FR" dirty="0" err="1" smtClean="0"/>
              <a:t>Belledune</a:t>
            </a:r>
            <a:r>
              <a:rPr lang="fr-FR" dirty="0" smtClean="0"/>
              <a:t>. Le service de prêt de points d'accès Wi-Fi est le premier du genre à être offert au  Canada atlantique.</a:t>
            </a:r>
            <a:br>
              <a:rPr lang="fr-FR" dirty="0" smtClean="0"/>
            </a:br>
            <a:r>
              <a:rPr lang="fr-FR" dirty="0" smtClean="0"/>
              <a:t/>
            </a:r>
            <a:br>
              <a:rPr lang="fr-FR" dirty="0" smtClean="0"/>
            </a:br>
            <a:r>
              <a:rPr lang="fr-FR" dirty="0" smtClean="0"/>
              <a:t>Les cinq centres de ressources (Fredericton, Saint John, Moncton, Campbellton et Edmundston) ont continué à être ouverts 7 jours sur 7 dans le cadre d'un projet pilote du GNB. Le projet pilote se poursuivra pour une quatrième année.</a:t>
            </a:r>
            <a:br>
              <a:rPr lang="fr-FR" dirty="0" smtClean="0"/>
            </a:br>
            <a:r>
              <a:rPr lang="fr-FR" dirty="0" smtClean="0"/>
              <a:t/>
            </a:r>
            <a:br>
              <a:rPr lang="fr-FR" dirty="0" smtClean="0"/>
            </a:br>
            <a:r>
              <a:rPr lang="fr-FR" dirty="0" smtClean="0"/>
              <a:t>Le SBPNB a préparé un nouveau plan d'action triennal pour les Services de bibliothèque par la poste en y inscrivant des activités visant à atteindre de nouveaux usagers. Le SBPNB a publié une dépliant</a:t>
            </a:r>
            <a:r>
              <a:rPr lang="fr-FR" baseline="0" dirty="0" smtClean="0"/>
              <a:t> </a:t>
            </a:r>
            <a:r>
              <a:rPr lang="fr-FR" dirty="0" smtClean="0"/>
              <a:t>à l'intention des membres du personnel des bibliothèques afin de les aider à promouvoir le SBPP lors de leurs activités de sensibilisation.</a:t>
            </a:r>
            <a:br>
              <a:rPr lang="fr-FR" dirty="0" smtClean="0"/>
            </a:br>
            <a:r>
              <a:rPr lang="fr-FR" dirty="0" smtClean="0"/>
              <a:t/>
            </a:r>
            <a:br>
              <a:rPr lang="fr-FR" dirty="0" smtClean="0"/>
            </a:br>
            <a:r>
              <a:rPr lang="fr-FR" dirty="0" smtClean="0"/>
              <a:t>Les bibliothèques continuent de préparer des propositions budgétaires et des demandes de subvention afin d’apporter des améliorations aux installations des bibliothèques en fonction des normes provinciales pour les bibliothèques. Ceci est effectué en partenariat avec leurs municipalités et leurs districts scolaires (dans le cas des bibliothèques publiques-scolaires).</a:t>
            </a:r>
            <a:br>
              <a:rPr lang="fr-FR" dirty="0" smtClean="0"/>
            </a:br>
            <a:r>
              <a:rPr lang="fr-FR" dirty="0" smtClean="0"/>
              <a:t/>
            </a:r>
            <a:br>
              <a:rPr lang="fr-FR" dirty="0" smtClean="0"/>
            </a:br>
            <a:r>
              <a:rPr lang="fr-FR" dirty="0" smtClean="0"/>
              <a:t>Les bibliothèques continuent de mettre à niveau leur service Internet pour en améliorer l'accès au public lorsque de meilleures options sont disponibles auprès de fournisseurs Internet commerciaux.</a:t>
            </a:r>
          </a:p>
          <a:p>
            <a:endParaRPr lang="fr-CA" baseline="0" dirty="0" smtClean="0"/>
          </a:p>
          <a:p>
            <a:endParaRPr lang="fr-CA" baseline="0" dirty="0" smtClean="0"/>
          </a:p>
        </p:txBody>
      </p:sp>
      <p:sp>
        <p:nvSpPr>
          <p:cNvPr id="4" name="Slide Number Placeholder 3"/>
          <p:cNvSpPr>
            <a:spLocks noGrp="1"/>
          </p:cNvSpPr>
          <p:nvPr>
            <p:ph type="sldNum" sz="quarter" idx="10"/>
          </p:nvPr>
        </p:nvSpPr>
        <p:spPr/>
        <p:txBody>
          <a:bodyPr/>
          <a:lstStyle/>
          <a:p>
            <a:fld id="{25F15238-E977-4D9F-91B6-72BA15802E0D}" type="slidenum">
              <a:rPr lang="en-US" smtClean="0"/>
              <a:t>6</a:t>
            </a:fld>
            <a:endParaRPr lang="en-US" dirty="0"/>
          </a:p>
        </p:txBody>
      </p:sp>
    </p:spTree>
    <p:extLst>
      <p:ext uri="{BB962C8B-B14F-4D97-AF65-F5344CB8AC3E}">
        <p14:creationId xmlns:p14="http://schemas.microsoft.com/office/powerpoint/2010/main" val="121418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nous aider à rassembler davantage de données probantes relatives à nos programmes et services, le SBPNB a mené un projet pilote visant à évaluer l’impact du club de lecture d'été en 2018, à l'aide d'un outil gratuit développé pour les bibliothèques publiques. Cet outil s’appelle Project </a:t>
            </a:r>
            <a:r>
              <a:rPr lang="fr-FR" dirty="0" err="1" smtClean="0"/>
              <a:t>Outcome</a:t>
            </a:r>
            <a:r>
              <a:rPr lang="fr-FR" dirty="0" smtClean="0"/>
              <a:t> (produit par la Public Library Association, division de l’American Library Association, avec l’appui financier de la Fondation Bill et Melinda Gates). Il fournit des sondages  simples et standardisés ainsi que des outils d'analyse de données pour mesurer l’impact des programmes de bibliothèque.</a:t>
            </a:r>
            <a:br>
              <a:rPr lang="fr-FR" dirty="0" smtClean="0"/>
            </a:br>
            <a:r>
              <a:rPr lang="fr-FR" dirty="0" smtClean="0"/>
              <a:t/>
            </a:r>
            <a:br>
              <a:rPr lang="fr-FR" dirty="0" smtClean="0"/>
            </a:br>
            <a:r>
              <a:rPr lang="fr-FR" dirty="0" smtClean="0"/>
              <a:t>Trois bibliothèques de la région de bibliothèques de York ont participé au projet pilote:</a:t>
            </a:r>
            <a:br>
              <a:rPr lang="fr-FR" dirty="0" smtClean="0"/>
            </a:br>
            <a:r>
              <a:rPr lang="fr-FR" dirty="0" smtClean="0"/>
              <a:t>La Bibliothèque publique de Fredericton (bibliothèque publique située en milieu urbain et desservant une communauté principalement anglophone)</a:t>
            </a:r>
            <a:br>
              <a:rPr lang="fr-FR" dirty="0" smtClean="0"/>
            </a:br>
            <a:r>
              <a:rPr lang="fr-FR" dirty="0" smtClean="0"/>
              <a:t>La Bibliothèque communautaire de Harvey (bibliothèque publique-scolaire en milieu rural, desservant une communauté principalement anglophone)</a:t>
            </a:r>
            <a:br>
              <a:rPr lang="fr-FR" dirty="0" smtClean="0"/>
            </a:br>
            <a:r>
              <a:rPr lang="fr-FR" dirty="0" smtClean="0"/>
              <a:t>La Médiathèque Père-Louis-</a:t>
            </a:r>
            <a:r>
              <a:rPr lang="fr-FR" dirty="0" err="1" smtClean="0"/>
              <a:t>Lamontagne</a:t>
            </a:r>
            <a:r>
              <a:rPr lang="fr-FR" dirty="0" smtClean="0"/>
              <a:t> (</a:t>
            </a:r>
            <a:r>
              <a:rPr lang="fr-FR" dirty="0" err="1" smtClean="0"/>
              <a:t>Miramichi</a:t>
            </a:r>
            <a:r>
              <a:rPr lang="fr-FR" dirty="0" smtClean="0"/>
              <a:t>) (une bibliothèque publique-scolaire en milieu urbain desservant une communauté francophone)</a:t>
            </a:r>
            <a:br>
              <a:rPr lang="fr-FR" dirty="0" smtClean="0"/>
            </a:br>
            <a:r>
              <a:rPr lang="fr-FR" dirty="0" smtClean="0"/>
              <a:t/>
            </a:r>
            <a:br>
              <a:rPr lang="fr-FR" dirty="0" smtClean="0"/>
            </a:br>
            <a:r>
              <a:rPr lang="fr-FR" dirty="0" smtClean="0"/>
              <a:t>Le projet pilote mené en 2018 a démontré que le CLÉ du SBPNB a un impact positif sur les comportements de lecture des enfants tels que rapportés par leurs parents / tuteurs / tutrices, gardiens / gardiennes. La satisfaction à l’égard du programme est très élevée et comparable aux données au niveau national. À la suite du programme CLÉ du SBPNB, les parents / tuteurs / tutrices /gardiens / gardiennes ont indiqué que leurs enfants avaient maintenu ou amélioré leurs compétences en lecture; étaient des lecteurs plus confiants; lisaient plus souvent; et utilisaient la bibliothèque plus souvent.</a:t>
            </a:r>
            <a:br>
              <a:rPr lang="fr-FR" dirty="0" smtClean="0"/>
            </a:br>
            <a:r>
              <a:rPr lang="fr-FR" dirty="0" smtClean="0"/>
              <a:t/>
            </a:r>
            <a:br>
              <a:rPr lang="fr-FR" dirty="0" smtClean="0"/>
            </a:br>
            <a:r>
              <a:rPr lang="fr-FR" dirty="0" smtClean="0"/>
              <a:t>Le SBPNB s'est également associé à l'Institut de recherche, de données et de formation du Nouveau-Brunswick (NB Institute of </a:t>
            </a:r>
            <a:r>
              <a:rPr lang="fr-FR" dirty="0" err="1" smtClean="0"/>
              <a:t>Research</a:t>
            </a:r>
            <a:r>
              <a:rPr lang="fr-FR" dirty="0" smtClean="0"/>
              <a:t>, Data and Training) pour évaluer les tendances d'utilisation entre 2010 et 2018 dans les bibliothèques publiques du Nouveau-Brunswick. Leur étude a conclu que la fréquentation des bibliothèques avaient connu</a:t>
            </a:r>
            <a:r>
              <a:rPr lang="fr-FR" baseline="0" dirty="0" smtClean="0"/>
              <a:t> </a:t>
            </a:r>
            <a:r>
              <a:rPr lang="fr-FR" dirty="0" smtClean="0"/>
              <a:t>une stabilité et à une croissance remarquables, malgré le vieillissement de la population, la stagnation économique, le ralentissement de la croissance démographique, les mutations technologiques et sociales. La fréquentation et l’utilisation</a:t>
            </a:r>
            <a:r>
              <a:rPr lang="fr-FR" baseline="0" dirty="0" smtClean="0"/>
              <a:t> des </a:t>
            </a:r>
            <a:r>
              <a:rPr lang="fr-FR" dirty="0" smtClean="0"/>
              <a:t>bibliothèques a augmenté dans l'ensemble.</a:t>
            </a:r>
            <a:r>
              <a:rPr lang="fr-FR" baseline="0" dirty="0" smtClean="0"/>
              <a:t> </a:t>
            </a:r>
            <a:r>
              <a:rPr lang="fr-FR" dirty="0" smtClean="0"/>
              <a:t> L'Institut de recherche, de données et de formation du Nouveau-Brunswick a conclu que cela était probablement dû aux politiques mises en place et aux innovations en matière d'accès et de services aux bibliothèques : moyens plus souples de fournir des cartes de bibliothèque (cartes d'invités, cartes d'emprunt limitées, par exemple), l’élimination</a:t>
            </a:r>
            <a:r>
              <a:rPr lang="fr-FR" baseline="0" dirty="0" smtClean="0"/>
              <a:t> d</a:t>
            </a:r>
            <a:r>
              <a:rPr lang="fr-FR" dirty="0" smtClean="0"/>
              <a:t>es frais de retard pour les enfants et l’ouverture de toutes les bibliothèques publiques les samedis et certaines les dimanches.</a:t>
            </a:r>
            <a:br>
              <a:rPr lang="fr-FR" dirty="0" smtClean="0"/>
            </a:br>
            <a:r>
              <a:rPr lang="fr-FR" dirty="0" smtClean="0"/>
              <a:t/>
            </a:r>
            <a:br>
              <a:rPr lang="fr-FR" dirty="0" smtClean="0"/>
            </a:br>
            <a:r>
              <a:rPr lang="fr-FR" dirty="0" smtClean="0"/>
              <a:t>Le SBPNB continue de former son personnel sur la technologie STIAM - sciences, technologie, ingénierie, arts et mathématiques. Et, tous les membres du personnel ont suivi une formation sur les bases de données en ligne du SBPNB.</a:t>
            </a:r>
            <a:br>
              <a:rPr lang="fr-FR" dirty="0" smtClean="0"/>
            </a:br>
            <a:r>
              <a:rPr lang="fr-FR" dirty="0" smtClean="0"/>
              <a:t/>
            </a:r>
            <a:br>
              <a:rPr lang="fr-FR" dirty="0" smtClean="0"/>
            </a:br>
            <a:r>
              <a:rPr lang="fr-FR" dirty="0" smtClean="0"/>
              <a:t>Afin de soutenir le développement et la gestion des collections, tous les bureaux régionaux ont mis en place un outil automatisé pour mieux gérer les dons de documents du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a:r>
            <a:br>
              <a:rPr lang="fr-FR" dirty="0" smtClean="0"/>
            </a:br>
            <a:r>
              <a:rPr lang="fr-FR" dirty="0" smtClean="0"/>
              <a:t>Le SBPNB a également mis en œuvre le Resource Description and Access, la nouvelle norme internationale pour la description et l’accès aux collections dans le catalogue en ligne. Cela a compris la formation du personnel des bibliothèques.</a:t>
            </a:r>
            <a:br>
              <a:rPr lang="fr-FR" dirty="0" smtClean="0"/>
            </a:br>
            <a:r>
              <a:rPr lang="fr-FR" dirty="0" smtClean="0"/>
              <a:t/>
            </a:r>
            <a:br>
              <a:rPr lang="fr-FR" dirty="0" smtClean="0"/>
            </a:br>
            <a:r>
              <a:rPr lang="fr-FR" dirty="0" smtClean="0"/>
              <a:t>Le SBPNB appuie les initiatives d'amélioration continue du GNB. Les exemples incluent: la formation du personnel des bibliothèques pour faire des recherches du gaspillage afin de trouver des gains d'efficacité dans la façon dont nous faisons les choses; l’examen par le bureau provincial de nouveaux projets de recherche qui pourraient être menés en collaboration avec l'Institut de recherche, de données et de formation du Nouveau-Brunswick , projets qui nous aideraient à mieux comprendre l’impact de nos programmes et services; la formation par les bureaux régionaux du personnel des bibliothèque aux pratiques de gestion des documents et à la mise en œuvre des plans </a:t>
            </a:r>
            <a:r>
              <a:rPr lang="fr-CA" sz="1200" b="0" kern="1200" dirty="0" smtClean="0">
                <a:solidFill>
                  <a:schemeClr val="tx1"/>
                </a:solidFill>
                <a:effectLst/>
                <a:latin typeface="+mn-lt"/>
                <a:ea typeface="+mn-ea"/>
                <a:cs typeface="+mn-cs"/>
              </a:rPr>
              <a:t>de classification des dossiers</a:t>
            </a:r>
            <a:r>
              <a:rPr lang="fr-FR" dirty="0" smtClean="0"/>
              <a:t>.</a:t>
            </a:r>
          </a:p>
          <a:p>
            <a:endParaRPr lang="fr-CA" u="sng" baseline="0" dirty="0" smtClean="0"/>
          </a:p>
          <a:p>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25F15238-E977-4D9F-91B6-72BA15802E0D}" type="slidenum">
              <a:rPr lang="en-US" smtClean="0"/>
              <a:t>7</a:t>
            </a:fld>
            <a:endParaRPr lang="en-US" dirty="0"/>
          </a:p>
        </p:txBody>
      </p:sp>
    </p:spTree>
    <p:extLst>
      <p:ext uri="{BB962C8B-B14F-4D97-AF65-F5344CB8AC3E}">
        <p14:creationId xmlns:p14="http://schemas.microsoft.com/office/powerpoint/2010/main" val="35300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plan stratégique triennal du SBPNB établissait</a:t>
            </a:r>
            <a:r>
              <a:rPr lang="fr-FR" baseline="0" dirty="0" smtClean="0"/>
              <a:t> </a:t>
            </a:r>
            <a:r>
              <a:rPr lang="fr-FR" dirty="0" smtClean="0"/>
              <a:t>plusieurs objectifs provinciaux à atteindre. Ces objectifs provinciaux sont des indicateurs généraux pour le SBPNB en tant qu’organisation. Ces objectifs nous aident à concentrer nos efforts sur des secteurs de croissance.</a:t>
            </a:r>
            <a:br>
              <a:rPr lang="fr-FR" dirty="0" smtClean="0"/>
            </a:br>
            <a:r>
              <a:rPr lang="fr-FR" dirty="0" smtClean="0"/>
              <a:t/>
            </a:r>
            <a:br>
              <a:rPr lang="fr-FR" dirty="0" smtClean="0"/>
            </a:br>
            <a:r>
              <a:rPr lang="fr-FR" dirty="0" smtClean="0"/>
              <a:t>Les données de 2018-2019 sont comparées aux données de base de 2016-2017 afin de déterminer s’il y a eu une augmentation ou une diminution.</a:t>
            </a:r>
          </a:p>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8</a:t>
            </a:fld>
            <a:endParaRPr lang="en-US" dirty="0"/>
          </a:p>
        </p:txBody>
      </p:sp>
    </p:spTree>
    <p:extLst>
      <p:ext uri="{BB962C8B-B14F-4D97-AF65-F5344CB8AC3E}">
        <p14:creationId xmlns:p14="http://schemas.microsoft.com/office/powerpoint/2010/main" val="326199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15238-E977-4D9F-91B6-72BA15802E0D}" type="slidenum">
              <a:rPr lang="en-US" smtClean="0"/>
              <a:t>9</a:t>
            </a:fld>
            <a:endParaRPr lang="en-US" dirty="0"/>
          </a:p>
        </p:txBody>
      </p:sp>
    </p:spTree>
    <p:extLst>
      <p:ext uri="{BB962C8B-B14F-4D97-AF65-F5344CB8AC3E}">
        <p14:creationId xmlns:p14="http://schemas.microsoft.com/office/powerpoint/2010/main" val="157656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B0571B-0CE1-4D17-9297-2B557FF7C3D8}" type="datetimeFigureOut">
              <a:rPr lang="en-CA" smtClean="0"/>
              <a:pPr/>
              <a:t>09/09/2019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69C129-D5AC-41F1-A441-3B301C993B51}"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571B-0CE1-4D17-9297-2B557FF7C3D8}" type="datetimeFigureOut">
              <a:rPr lang="en-CA" smtClean="0"/>
              <a:pPr/>
              <a:t>09/09/2019</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9C129-D5AC-41F1-A441-3B301C993B51}"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12.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notesSlide" Target="../notesSlides/notesSlide11.xml"/><Relationship Id="rId2" Type="http://schemas.openxmlformats.org/officeDocument/2006/relationships/tags" Target="../tags/tag35.xml"/><Relationship Id="rId16" Type="http://schemas.openxmlformats.org/officeDocument/2006/relationships/slideLayout" Target="../slideLayouts/slideLayout7.xml"/><Relationship Id="rId20" Type="http://schemas.openxmlformats.org/officeDocument/2006/relationships/image" Target="../media/image14.jpe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13.jpe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p:txBody>
          <a:bodyPr/>
          <a:lstStyle/>
          <a:p>
            <a:endParaRPr lang="en-CA" dirty="0"/>
          </a:p>
        </p:txBody>
      </p:sp>
      <p:sp>
        <p:nvSpPr>
          <p:cNvPr id="1026" name="Rectangle 43"/>
          <p:cNvSpPr>
            <a:spLocks noGrp="1" noChangeArrowheads="1"/>
          </p:cNvSpPr>
          <p:nvPr>
            <p:ph type="ctrTitle"/>
            <p:custDataLst>
              <p:tags r:id="rId2"/>
            </p:custDataLst>
          </p:nvPr>
        </p:nvSpPr>
        <p:spPr bwMode="auto">
          <a:xfrm flipH="1">
            <a:off x="1043608" y="333375"/>
            <a:ext cx="7056784" cy="1511449"/>
          </a:xfrm>
          <a:prstGeom prst="rect">
            <a:avLst/>
          </a:prstGeom>
          <a:solidFill>
            <a:srgbClr val="00D2AA"/>
          </a:solidFill>
          <a:ln w="9525">
            <a:noFill/>
            <a:miter lim="800000"/>
            <a:headEnd/>
            <a:tailEnd/>
          </a:ln>
        </p:spPr>
        <p:txBody>
          <a:bodyPr vert="horz" wrap="square" lIns="91440" tIns="45720" rIns="91440" bIns="45720" numCol="1" anchor="t" anchorCtr="0" compatLnSpc="1">
            <a:prstTxWarp prst="textNoShape">
              <a:avLst/>
            </a:prstTxWarp>
            <a:noAutofit/>
          </a:bodyPr>
          <a:lstStyle/>
          <a:p>
            <a:r>
              <a:rPr lang="fr-CA" sz="7200" dirty="0">
                <a:solidFill>
                  <a:schemeClr val="bg1"/>
                </a:solidFill>
                <a:latin typeface="Arial" pitchFamily="34" charset="0"/>
                <a:cs typeface="Arial" pitchFamily="34" charset="0"/>
              </a:rPr>
              <a:t>   </a:t>
            </a:r>
            <a:r>
              <a:rPr lang="fr-CA" sz="6000" dirty="0">
                <a:solidFill>
                  <a:schemeClr val="bg1"/>
                </a:solidFill>
                <a:latin typeface="Arial" pitchFamily="34" charset="0"/>
                <a:cs typeface="Arial" pitchFamily="34" charset="0"/>
              </a:rPr>
              <a:t/>
            </a:r>
            <a:br>
              <a:rPr lang="fr-CA" sz="6000" dirty="0">
                <a:solidFill>
                  <a:schemeClr val="bg1"/>
                </a:solidFill>
                <a:latin typeface="Arial" pitchFamily="34" charset="0"/>
                <a:cs typeface="Arial" pitchFamily="34" charset="0"/>
              </a:rPr>
            </a:br>
            <a:r>
              <a:rPr lang="fr-CA" sz="1800" dirty="0">
                <a:solidFill>
                  <a:schemeClr val="bg1"/>
                </a:solidFill>
                <a:latin typeface="Segoe UI Semibold" pitchFamily="34" charset="0"/>
                <a:cs typeface="Arial" pitchFamily="34" charset="0"/>
              </a:rPr>
              <a:t/>
            </a:r>
            <a:br>
              <a:rPr lang="fr-CA" sz="1800" dirty="0">
                <a:solidFill>
                  <a:schemeClr val="bg1"/>
                </a:solidFill>
                <a:latin typeface="Segoe UI Semibold" pitchFamily="34" charset="0"/>
                <a:cs typeface="Arial" pitchFamily="34" charset="0"/>
              </a:rPr>
            </a:br>
            <a:r>
              <a:rPr lang="fr-CA" sz="6000" dirty="0"/>
              <a:t/>
            </a:r>
            <a:br>
              <a:rPr lang="fr-CA" sz="6000" dirty="0"/>
            </a:br>
            <a:endParaRPr lang="fr-CA" sz="6000" dirty="0"/>
          </a:p>
        </p:txBody>
      </p:sp>
      <p:pic>
        <p:nvPicPr>
          <p:cNvPr id="5" name="Picture 4" descr="http://gnbsp.gnb.ca/sites/PETL-EPFT/NBPLS-SBPNB/PLS-SBP/Logos/NBPLS.png"/>
          <p:cNvPicPr/>
          <p:nvPr>
            <p:custDataLst>
              <p:tags r:id="rId3"/>
            </p:custDataLst>
          </p:nvPr>
        </p:nvPicPr>
        <p:blipFill>
          <a:blip r:embed="rId10" cstate="print"/>
          <a:srcRect/>
          <a:stretch>
            <a:fillRect/>
          </a:stretch>
        </p:blipFill>
        <p:spPr bwMode="auto">
          <a:xfrm>
            <a:off x="1547664" y="439490"/>
            <a:ext cx="1040394" cy="1320932"/>
          </a:xfrm>
          <a:prstGeom prst="rect">
            <a:avLst/>
          </a:prstGeom>
          <a:noFill/>
          <a:ln w="9525">
            <a:noFill/>
            <a:miter lim="800000"/>
            <a:headEnd/>
            <a:tailEnd/>
          </a:ln>
        </p:spPr>
      </p:pic>
      <p:pic>
        <p:nvPicPr>
          <p:cNvPr id="6" name="Picture 5" descr="\\nbpls-sbpnb\NBPLS\SharePointFiles\NBPLS-SBPNB_AllStaff\Stock Images\PeopleBooks=GensLivres\Large_Kids=Enfants.jpg"/>
          <p:cNvPicPr/>
          <p:nvPr>
            <p:custDataLst>
              <p:tags r:id="rId4"/>
            </p:custDataLst>
          </p:nvPr>
        </p:nvPicPr>
        <p:blipFill>
          <a:blip r:embed="rId11" cstate="print">
            <a:duotone>
              <a:prstClr val="black"/>
              <a:srgbClr val="D9C3A5">
                <a:tint val="50000"/>
                <a:satMod val="180000"/>
              </a:srgbClr>
            </a:duotone>
          </a:blip>
          <a:srcRect/>
          <a:stretch>
            <a:fillRect/>
          </a:stretch>
        </p:blipFill>
        <p:spPr bwMode="auto">
          <a:xfrm>
            <a:off x="1043608" y="1916832"/>
            <a:ext cx="7067550" cy="4660900"/>
          </a:xfrm>
          <a:prstGeom prst="rect">
            <a:avLst/>
          </a:prstGeom>
          <a:noFill/>
          <a:ln w="9525">
            <a:noFill/>
            <a:miter lim="800000"/>
            <a:headEnd/>
            <a:tailEnd/>
          </a:ln>
        </p:spPr>
      </p:pic>
      <p:sp>
        <p:nvSpPr>
          <p:cNvPr id="1029" name="Rectangle 162"/>
          <p:cNvSpPr>
            <a:spLocks noChangeArrowheads="1"/>
          </p:cNvSpPr>
          <p:nvPr>
            <p:custDataLst>
              <p:tags r:id="rId5"/>
            </p:custDataLst>
          </p:nvPr>
        </p:nvSpPr>
        <p:spPr bwMode="auto">
          <a:xfrm>
            <a:off x="1043608" y="2924944"/>
            <a:ext cx="7064375" cy="3635375"/>
          </a:xfrm>
          <a:prstGeom prst="rect">
            <a:avLst/>
          </a:prstGeom>
          <a:gradFill rotWithShape="1">
            <a:gsLst>
              <a:gs pos="0">
                <a:srgbClr val="000000">
                  <a:alpha val="0"/>
                </a:srgbClr>
              </a:gs>
              <a:gs pos="100000">
                <a:srgbClr val="000000"/>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27" name="Rectangle 3"/>
          <p:cNvSpPr>
            <a:spLocks noChangeArrowheads="1"/>
          </p:cNvSpPr>
          <p:nvPr>
            <p:custDataLst>
              <p:tags r:id="rId6"/>
            </p:custDataLst>
          </p:nvPr>
        </p:nvSpPr>
        <p:spPr bwMode="auto">
          <a:xfrm>
            <a:off x="1043608" y="3501008"/>
            <a:ext cx="69837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sz="7200" b="0" i="0" u="none" strike="noStrike" cap="none" normalizeH="0" baseline="0" dirty="0">
                <a:ln>
                  <a:noFill/>
                </a:ln>
                <a:solidFill>
                  <a:srgbClr val="EB5E00"/>
                </a:solidFill>
                <a:latin typeface="Segoe UI Semibold" pitchFamily="34" charset="0"/>
                <a:ea typeface="Times New Roman" pitchFamily="18" charset="0"/>
                <a:cs typeface="Arial" pitchFamily="34" charset="0"/>
              </a:rPr>
              <a:t>Se connecter.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lang="fr-CA" sz="3600" dirty="0">
                <a:solidFill>
                  <a:srgbClr val="EB5E00"/>
                </a:solidFill>
                <a:latin typeface="Segoe UI Semibold" pitchFamily="34" charset="0"/>
                <a:ea typeface="Times New Roman" pitchFamily="18" charset="0"/>
                <a:cs typeface="Arial" pitchFamily="34" charset="0"/>
              </a:rPr>
              <a:t>Apprendre</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Lire</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Jouer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Créer</a:t>
            </a:r>
            <a:r>
              <a:rPr kumimoji="0" lang="fr-CA" sz="3600" b="0" i="0" u="none" strike="noStrike" cap="none" normalizeH="0" baseline="0" dirty="0">
                <a:ln>
                  <a:noFill/>
                </a:ln>
                <a:solidFill>
                  <a:srgbClr val="EB5E00"/>
                </a:solidFill>
                <a:latin typeface="Segoe UI Semibold" pitchFamily="34" charset="0"/>
                <a:ea typeface="Times New Roman" pitchFamily="18" charset="0"/>
                <a:cs typeface="Arial" pitchFamily="34" charset="0"/>
              </a:rPr>
              <a:t>. Réussir.</a:t>
            </a:r>
          </a:p>
        </p:txBody>
      </p:sp>
      <p:sp>
        <p:nvSpPr>
          <p:cNvPr id="10" name="TextBox 9"/>
          <p:cNvSpPr txBox="1"/>
          <p:nvPr>
            <p:custDataLst>
              <p:tags r:id="rId7"/>
            </p:custDataLst>
          </p:nvPr>
        </p:nvSpPr>
        <p:spPr>
          <a:xfrm>
            <a:off x="2622221" y="744759"/>
            <a:ext cx="5400600" cy="1015663"/>
          </a:xfrm>
          <a:prstGeom prst="rect">
            <a:avLst/>
          </a:prstGeom>
          <a:noFill/>
        </p:spPr>
        <p:txBody>
          <a:bodyPr wrap="square" rtlCol="0">
            <a:spAutoFit/>
          </a:bodyPr>
          <a:lstStyle/>
          <a:p>
            <a:r>
              <a:rPr lang="fr-CA" sz="2000" dirty="0">
                <a:solidFill>
                  <a:schemeClr val="bg1"/>
                </a:solidFill>
                <a:latin typeface="Segoe UI Semibold" pitchFamily="34" charset="0"/>
              </a:rPr>
              <a:t>Service des bibliothèques publiques du N.-B.</a:t>
            </a:r>
          </a:p>
          <a:p>
            <a:r>
              <a:rPr lang="fr-CA" sz="2000" dirty="0">
                <a:solidFill>
                  <a:schemeClr val="bg1"/>
                </a:solidFill>
                <a:latin typeface="Segoe UI Semibold" pitchFamily="34" charset="0"/>
              </a:rPr>
              <a:t>Plan stratégique, deuxième année, </a:t>
            </a:r>
            <a:r>
              <a:rPr lang="fr-CA" sz="2000" dirty="0" smtClean="0">
                <a:solidFill>
                  <a:schemeClr val="bg1"/>
                </a:solidFill>
                <a:latin typeface="Segoe UI Semibold" pitchFamily="34" charset="0"/>
              </a:rPr>
              <a:t>2018-2019 / Rapport sommaire</a:t>
            </a:r>
            <a:endParaRPr lang="fr-CA" sz="2000" dirty="0">
              <a:solidFill>
                <a:schemeClr val="bg1"/>
              </a:solidFill>
              <a:latin typeface="Segoe UI Semi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FR" sz="3200" dirty="0"/>
              <a:t>Augmentation de </a:t>
            </a:r>
            <a:r>
              <a:rPr lang="fr-FR" sz="3200" dirty="0" smtClean="0"/>
              <a:t>32 % de la consultation des </a:t>
            </a:r>
            <a:r>
              <a:rPr lang="fr-FR" sz="3200" dirty="0"/>
              <a:t>bases de données en ligne disponibles sur le site Web du </a:t>
            </a:r>
            <a:r>
              <a:rPr lang="fr-FR" sz="3200" dirty="0" smtClean="0"/>
              <a:t>SBPNB</a:t>
            </a:r>
          </a:p>
          <a:p>
            <a:pPr marL="685800" indent="-685800">
              <a:buFont typeface="Arial" panose="020B0604020202020204" pitchFamily="34" charset="0"/>
              <a:buChar char="•"/>
            </a:pPr>
            <a:r>
              <a:rPr lang="fr-FR" sz="3200" dirty="0"/>
              <a:t>Augmentation de </a:t>
            </a:r>
            <a:r>
              <a:rPr lang="fr-FR" sz="3200" dirty="0" smtClean="0"/>
              <a:t>8 % </a:t>
            </a:r>
            <a:r>
              <a:rPr lang="fr-FR" sz="3200" dirty="0"/>
              <a:t>des visites </a:t>
            </a:r>
            <a:r>
              <a:rPr lang="fr-FR" sz="3200" dirty="0" smtClean="0"/>
              <a:t>d’usagers dans les bibliothèques</a:t>
            </a:r>
          </a:p>
          <a:p>
            <a:pPr marL="685800" indent="-685800">
              <a:buFont typeface="Arial" panose="020B0604020202020204" pitchFamily="34" charset="0"/>
              <a:buChar char="•"/>
            </a:pPr>
            <a:r>
              <a:rPr lang="fr-FR" sz="3200" dirty="0"/>
              <a:t>Augmentation de </a:t>
            </a:r>
            <a:r>
              <a:rPr lang="fr-FR" sz="3200" dirty="0" smtClean="0"/>
              <a:t>6 % </a:t>
            </a:r>
            <a:r>
              <a:rPr lang="fr-FR" sz="3200" dirty="0"/>
              <a:t>du nombre de </a:t>
            </a:r>
            <a:r>
              <a:rPr lang="fr-FR" sz="3200" dirty="0" smtClean="0"/>
              <a:t>personnes qui ont une carte de membre des </a:t>
            </a:r>
            <a:r>
              <a:rPr lang="fr-FR" sz="3200" dirty="0"/>
              <a:t>bibliothèques</a:t>
            </a:r>
          </a:p>
          <a:p>
            <a:pPr marL="685800" indent="-685800">
              <a:buFont typeface="Arial" panose="020B0604020202020204" pitchFamily="34" charset="0"/>
              <a:buChar char="•"/>
            </a:pPr>
            <a:endParaRPr lang="fr-FR" sz="4000" dirty="0" smtClean="0"/>
          </a:p>
          <a:p>
            <a:pPr marL="685800" indent="-685800">
              <a:buFont typeface="Arial" panose="020B0604020202020204" pitchFamily="34" charset="0"/>
              <a:buChar char="•"/>
            </a:pPr>
            <a:endParaRPr lang="en-US" sz="4000" dirty="0"/>
          </a:p>
          <a:p>
            <a:pPr marL="685800" indent="-685800" algn="ctr">
              <a:buFont typeface="Arial" panose="020B0604020202020204" pitchFamily="34" charset="0"/>
              <a:buChar char="•"/>
            </a:pPr>
            <a:endParaRPr lang="en-US" sz="48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Résultats provinciaux</a:t>
            </a:r>
          </a:p>
        </p:txBody>
      </p:sp>
      <p:pic>
        <p:nvPicPr>
          <p:cNvPr id="6" name="Picture 5" descr="\\nbpls-sbpnb\NBPLS\SharePointFiles\NBPLS-SBPNB_AllStaff\Stock Images\PeopleLibrary=GensBibliothèque\Large_CirculationServices.jpg"/>
          <p:cNvPicPr/>
          <p:nvPr/>
        </p:nvPicPr>
        <p:blipFill>
          <a:blip r:embed="rId5" cstate="print"/>
          <a:stretch>
            <a:fillRect/>
          </a:stretch>
        </p:blipFill>
        <p:spPr bwMode="auto">
          <a:xfrm>
            <a:off x="0" y="0"/>
            <a:ext cx="2710815" cy="2132856"/>
          </a:xfrm>
          <a:prstGeom prst="rect">
            <a:avLst/>
          </a:prstGeom>
          <a:noFill/>
          <a:ln w="9525">
            <a:noFill/>
            <a:miter lim="800000"/>
            <a:headEnd/>
            <a:tailEnd/>
          </a:ln>
        </p:spPr>
      </p:pic>
    </p:spTree>
    <p:extLst>
      <p:ext uri="{BB962C8B-B14F-4D97-AF65-F5344CB8AC3E}">
        <p14:creationId xmlns:p14="http://schemas.microsoft.com/office/powerpoint/2010/main" val="271429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pls-sbpnb\NBPLS\SharePointFiles\NBPLS-SBPNB_AllStaff\Stock Images\PeopleLibrary=GensBibliothèque\ModernLife=VieAujourdhui.jpg"/>
          <p:cNvPicPr/>
          <p:nvPr>
            <p:custDataLst>
              <p:tags r:id="rId1"/>
            </p:custDataLst>
          </p:nvPr>
        </p:nvPicPr>
        <p:blipFill>
          <a:blip r:embed="rId18" cstate="print"/>
          <a:srcRect r="7247"/>
          <a:stretch>
            <a:fillRect/>
          </a:stretch>
        </p:blipFill>
        <p:spPr bwMode="auto">
          <a:xfrm>
            <a:off x="3491880" y="2348880"/>
            <a:ext cx="2232248" cy="1943100"/>
          </a:xfrm>
          <a:prstGeom prst="rect">
            <a:avLst/>
          </a:prstGeom>
          <a:noFill/>
          <a:ln w="9525">
            <a:noFill/>
            <a:miter lim="800000"/>
            <a:headEnd/>
            <a:tailEnd/>
          </a:ln>
        </p:spPr>
      </p:pic>
      <p:pic>
        <p:nvPicPr>
          <p:cNvPr id="3" name="Picture 2" descr="\\nbpls-sbpnb\NBPLS\SharePointFiles\NBPLS-SBPNB_AllStaff\Stock Images\PeopleLibrary=GensBibliothèque\iStock_000010261391_XXXLarge.jpg"/>
          <p:cNvPicPr/>
          <p:nvPr>
            <p:custDataLst>
              <p:tags r:id="rId2"/>
            </p:custDataLst>
          </p:nvPr>
        </p:nvPicPr>
        <p:blipFill>
          <a:blip r:embed="rId19" cstate="print"/>
          <a:srcRect l="2976" r="4757" b="3571"/>
          <a:stretch>
            <a:fillRect/>
          </a:stretch>
        </p:blipFill>
        <p:spPr bwMode="auto">
          <a:xfrm>
            <a:off x="755576" y="4437112"/>
            <a:ext cx="2592288" cy="1944216"/>
          </a:xfrm>
          <a:prstGeom prst="rect">
            <a:avLst/>
          </a:prstGeom>
          <a:noFill/>
          <a:ln w="9525">
            <a:noFill/>
            <a:miter lim="800000"/>
            <a:headEnd/>
            <a:tailEnd/>
          </a:ln>
        </p:spPr>
      </p:pic>
      <p:pic>
        <p:nvPicPr>
          <p:cNvPr id="4" name="Picture 3" descr="\\nbpls-sbpnb\NBPLS\SharePointFiles\NBPLS-SBPNB_AllStaff\Stock Images\PeopleLibrary=GensBibliothèque\iStock_000018572363XSmall.jpg"/>
          <p:cNvPicPr/>
          <p:nvPr>
            <p:custDataLst>
              <p:tags r:id="rId3"/>
            </p:custDataLst>
          </p:nvPr>
        </p:nvPicPr>
        <p:blipFill>
          <a:blip r:embed="rId20" cstate="print"/>
          <a:srcRect l="4089" r="2664"/>
          <a:stretch>
            <a:fillRect/>
          </a:stretch>
        </p:blipFill>
        <p:spPr bwMode="auto">
          <a:xfrm flipH="1">
            <a:off x="5940152" y="188640"/>
            <a:ext cx="2520280" cy="1869132"/>
          </a:xfrm>
          <a:prstGeom prst="rect">
            <a:avLst/>
          </a:prstGeom>
          <a:noFill/>
          <a:ln w="9525">
            <a:noFill/>
            <a:miter lim="800000"/>
            <a:headEnd/>
            <a:tailEnd/>
          </a:ln>
        </p:spPr>
      </p:pic>
      <p:sp>
        <p:nvSpPr>
          <p:cNvPr id="65539" name="Rectangle 60"/>
          <p:cNvSpPr>
            <a:spLocks noChangeArrowheads="1"/>
          </p:cNvSpPr>
          <p:nvPr>
            <p:custDataLst>
              <p:tags r:id="rId4"/>
            </p:custDataLst>
          </p:nvPr>
        </p:nvSpPr>
        <p:spPr bwMode="auto">
          <a:xfrm>
            <a:off x="755576" y="188640"/>
            <a:ext cx="2592288"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5538" name="Text Box 140"/>
          <p:cNvSpPr txBox="1">
            <a:spLocks noChangeArrowheads="1"/>
          </p:cNvSpPr>
          <p:nvPr>
            <p:custDataLst>
              <p:tags r:id="rId5"/>
            </p:custDataLst>
          </p:nvPr>
        </p:nvSpPr>
        <p:spPr bwMode="auto">
          <a:xfrm>
            <a:off x="755576"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Se connecter.</a:t>
            </a:r>
          </a:p>
        </p:txBody>
      </p:sp>
      <p:sp>
        <p:nvSpPr>
          <p:cNvPr id="7" name="Rectangle 60"/>
          <p:cNvSpPr>
            <a:spLocks noChangeArrowheads="1"/>
          </p:cNvSpPr>
          <p:nvPr>
            <p:custDataLst>
              <p:tags r:id="rId6"/>
            </p:custDataLst>
          </p:nvPr>
        </p:nvSpPr>
        <p:spPr bwMode="auto">
          <a:xfrm>
            <a:off x="5940152" y="443711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Rectangle 60"/>
          <p:cNvSpPr>
            <a:spLocks noChangeArrowheads="1"/>
          </p:cNvSpPr>
          <p:nvPr>
            <p:custDataLst>
              <p:tags r:id="rId7"/>
            </p:custDataLst>
          </p:nvPr>
        </p:nvSpPr>
        <p:spPr bwMode="auto">
          <a:xfrm>
            <a:off x="755576" y="2276872"/>
            <a:ext cx="2592288" cy="2016224"/>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Rectangle 60"/>
          <p:cNvSpPr>
            <a:spLocks noChangeArrowheads="1"/>
          </p:cNvSpPr>
          <p:nvPr>
            <p:custDataLst>
              <p:tags r:id="rId8"/>
            </p:custDataLst>
          </p:nvPr>
        </p:nvSpPr>
        <p:spPr bwMode="auto">
          <a:xfrm>
            <a:off x="5940152" y="2276872"/>
            <a:ext cx="2553296"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Rectangle 60"/>
          <p:cNvSpPr>
            <a:spLocks noChangeArrowheads="1"/>
          </p:cNvSpPr>
          <p:nvPr>
            <p:custDataLst>
              <p:tags r:id="rId9"/>
            </p:custDataLst>
          </p:nvPr>
        </p:nvSpPr>
        <p:spPr bwMode="auto">
          <a:xfrm>
            <a:off x="3491880" y="188640"/>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Rectangle 60"/>
          <p:cNvSpPr>
            <a:spLocks noChangeArrowheads="1"/>
          </p:cNvSpPr>
          <p:nvPr>
            <p:custDataLst>
              <p:tags r:id="rId10"/>
            </p:custDataLst>
          </p:nvPr>
        </p:nvSpPr>
        <p:spPr bwMode="auto">
          <a:xfrm>
            <a:off x="3491880" y="4437112"/>
            <a:ext cx="2265264" cy="1982787"/>
          </a:xfrm>
          <a:prstGeom prst="rect">
            <a:avLst/>
          </a:prstGeom>
          <a:solidFill>
            <a:srgbClr val="00D2AA"/>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Text Box 140"/>
          <p:cNvSpPr txBox="1">
            <a:spLocks noChangeArrowheads="1"/>
          </p:cNvSpPr>
          <p:nvPr>
            <p:custDataLst>
              <p:tags r:id="rId11"/>
            </p:custDataLst>
          </p:nvPr>
        </p:nvSpPr>
        <p:spPr bwMode="auto">
          <a:xfrm>
            <a:off x="3491880" y="260648"/>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Apprendre.</a:t>
            </a:r>
            <a:r>
              <a:rPr kumimoji="0" lang="fr-CA" sz="4000" b="0" i="0" u="none" strike="noStrike" cap="none" normalizeH="0" baseline="0" dirty="0">
                <a:ln>
                  <a:noFill/>
                </a:ln>
                <a:solidFill>
                  <a:srgbClr val="FFFFFF"/>
                </a:solidFill>
                <a:latin typeface="Segoe UI Semibold" pitchFamily="34" charset="0"/>
                <a:cs typeface="Arial" pitchFamily="34" charset="0"/>
              </a:rPr>
              <a:t> </a:t>
            </a:r>
          </a:p>
        </p:txBody>
      </p:sp>
      <p:sp>
        <p:nvSpPr>
          <p:cNvPr id="13" name="Text Box 140"/>
          <p:cNvSpPr txBox="1">
            <a:spLocks noChangeArrowheads="1"/>
          </p:cNvSpPr>
          <p:nvPr>
            <p:custDataLst>
              <p:tags r:id="rId12"/>
            </p:custDataLst>
          </p:nvPr>
        </p:nvSpPr>
        <p:spPr bwMode="auto">
          <a:xfrm>
            <a:off x="755576" y="2348880"/>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Lire.</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
        <p:nvSpPr>
          <p:cNvPr id="14" name="Text Box 140"/>
          <p:cNvSpPr txBox="1">
            <a:spLocks noChangeArrowheads="1"/>
          </p:cNvSpPr>
          <p:nvPr>
            <p:custDataLst>
              <p:tags r:id="rId13"/>
            </p:custDataLst>
          </p:nvPr>
        </p:nvSpPr>
        <p:spPr bwMode="auto">
          <a:xfrm>
            <a:off x="5940152" y="227687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Jouer.</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
        <p:nvSpPr>
          <p:cNvPr id="15" name="Text Box 140"/>
          <p:cNvSpPr txBox="1">
            <a:spLocks noChangeArrowheads="1"/>
          </p:cNvSpPr>
          <p:nvPr>
            <p:custDataLst>
              <p:tags r:id="rId14"/>
            </p:custDataLst>
          </p:nvPr>
        </p:nvSpPr>
        <p:spPr bwMode="auto">
          <a:xfrm>
            <a:off x="3491880"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kumimoji="0" lang="fr-CA" sz="3200" b="0" i="0" u="none" strike="noStrike" cap="none" normalizeH="0" baseline="0" dirty="0">
                <a:ln>
                  <a:noFill/>
                </a:ln>
                <a:solidFill>
                  <a:srgbClr val="FFFFFF"/>
                </a:solidFill>
                <a:latin typeface="Segoe UI Semibold" pitchFamily="34" charset="0"/>
                <a:cs typeface="Arial" pitchFamily="34" charset="0"/>
              </a:rPr>
              <a:t>Créer. </a:t>
            </a:r>
          </a:p>
        </p:txBody>
      </p:sp>
      <p:sp>
        <p:nvSpPr>
          <p:cNvPr id="16" name="Text Box 140"/>
          <p:cNvSpPr txBox="1">
            <a:spLocks noChangeArrowheads="1"/>
          </p:cNvSpPr>
          <p:nvPr>
            <p:custDataLst>
              <p:tags r:id="rId15"/>
            </p:custDataLst>
          </p:nvPr>
        </p:nvSpPr>
        <p:spPr bwMode="auto">
          <a:xfrm>
            <a:off x="5940152" y="4437112"/>
            <a:ext cx="2808312"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552450" lvl="0" indent="0" algn="ctr" defTabSz="914400" rtl="0" eaLnBrk="1" fontAlgn="base" latinLnBrk="0" hangingPunct="1">
              <a:lnSpc>
                <a:spcPct val="100000"/>
              </a:lnSpc>
              <a:spcBef>
                <a:spcPct val="0"/>
              </a:spcBef>
              <a:spcAft>
                <a:spcPts val="1500"/>
              </a:spcAft>
              <a:buClrTx/>
              <a:buSzTx/>
              <a:buFontTx/>
              <a:buNone/>
              <a:tabLst/>
            </a:pPr>
            <a:r>
              <a:rPr lang="fr-CA" sz="3200" dirty="0">
                <a:solidFill>
                  <a:srgbClr val="FFFFFF"/>
                </a:solidFill>
                <a:latin typeface="Segoe UI Semibold" pitchFamily="34" charset="0"/>
                <a:cs typeface="Arial" pitchFamily="34" charset="0"/>
              </a:rPr>
              <a:t>Réussir</a:t>
            </a:r>
            <a:r>
              <a:rPr kumimoji="0" lang="fr-CA" sz="3200" b="0" i="0" u="none" strike="noStrike" cap="none" normalizeH="0" baseline="0" dirty="0">
                <a:ln>
                  <a:noFill/>
                </a:ln>
                <a:solidFill>
                  <a:srgbClr val="FFFFFF"/>
                </a:solidFill>
                <a:latin typeface="Segoe UI Semibold"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1143000" indent="-1143000">
              <a:buFont typeface="Arial" panose="020B0604020202020204" pitchFamily="34" charset="0"/>
              <a:buChar char="•"/>
            </a:pPr>
            <a:r>
              <a:rPr lang="fr-CA" sz="4000" dirty="0" smtClean="0"/>
              <a:t>Collections appuyant la diversité et l’inclusion </a:t>
            </a:r>
          </a:p>
          <a:p>
            <a:pPr marL="1143000" indent="-1143000">
              <a:buFont typeface="Arial" panose="020B0604020202020204" pitchFamily="34" charset="0"/>
              <a:buChar char="•"/>
            </a:pPr>
            <a:r>
              <a:rPr lang="fr-CA" sz="4000" dirty="0" smtClean="0"/>
              <a:t>Chaque </a:t>
            </a:r>
            <a:r>
              <a:rPr lang="fr-CA" sz="4000" dirty="0"/>
              <a:t>enfant préparé à la lecture </a:t>
            </a:r>
          </a:p>
          <a:p>
            <a:pPr marL="1143000" indent="-1143000">
              <a:buFont typeface="Arial" panose="020B0604020202020204" pitchFamily="34" charset="0"/>
              <a:buChar char="•"/>
            </a:pPr>
            <a:r>
              <a:rPr lang="fr-CA" sz="4000" dirty="0"/>
              <a:t>Activités parascolaires</a:t>
            </a:r>
          </a:p>
          <a:p>
            <a:pPr marL="1143000" indent="-1143000">
              <a:buFont typeface="Arial" panose="020B0604020202020204" pitchFamily="34" charset="0"/>
              <a:buChar char="•"/>
            </a:pPr>
            <a:r>
              <a:rPr lang="fr-CA" sz="4000" dirty="0"/>
              <a:t>Espaces d’apprentissage interactif</a:t>
            </a:r>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4000" dirty="0">
                <a:solidFill>
                  <a:srgbClr val="EB5E00"/>
                </a:solidFill>
                <a:latin typeface="Segoe UI Semibold" pitchFamily="34" charset="0"/>
                <a:ea typeface="Times New Roman" pitchFamily="18" charset="0"/>
                <a:cs typeface="Arial" pitchFamily="34" charset="0"/>
              </a:rPr>
              <a:t>But 1 – Cultiver l’esprit des jeunes lecteurs et lectrices et les inspirer </a:t>
            </a:r>
          </a:p>
        </p:txBody>
      </p:sp>
      <p:pic>
        <p:nvPicPr>
          <p:cNvPr id="5" name="Picture 4" descr="\\nbpls-sbpnb\NBPLS\SharePointFiles\NBPLS-SBPNB_AllStaff\Stock Images\PeopleLibrary=GensBibliothèque\Large_ChildrensServices.jpg"/>
          <p:cNvPicPr/>
          <p:nvPr>
            <p:custDataLst>
              <p:tags r:id="rId3"/>
            </p:custDataLst>
          </p:nvPr>
        </p:nvPicPr>
        <p:blipFill>
          <a:blip r:embed="rId6" cstate="print"/>
          <a:srcRect/>
          <a:stretch>
            <a:fillRect/>
          </a:stretch>
        </p:blipFill>
        <p:spPr bwMode="auto">
          <a:xfrm>
            <a:off x="0" y="0"/>
            <a:ext cx="2587878"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CA" sz="3600" dirty="0" smtClean="0"/>
              <a:t>Identité </a:t>
            </a:r>
            <a:r>
              <a:rPr lang="fr-CA" sz="3600" dirty="0"/>
              <a:t>visuelle </a:t>
            </a:r>
            <a:r>
              <a:rPr lang="fr-CA" sz="3600" dirty="0" smtClean="0"/>
              <a:t>commune</a:t>
            </a:r>
          </a:p>
          <a:p>
            <a:pPr marL="685800" indent="-685800">
              <a:buFont typeface="Arial" panose="020B0604020202020204" pitchFamily="34" charset="0"/>
              <a:buChar char="•"/>
            </a:pPr>
            <a:r>
              <a:rPr lang="fr-CA" sz="3600" dirty="0" smtClean="0"/>
              <a:t>Campagnes </a:t>
            </a:r>
            <a:r>
              <a:rPr lang="fr-CA" sz="3600" dirty="0"/>
              <a:t>de recrutement </a:t>
            </a:r>
            <a:r>
              <a:rPr lang="fr-CA" sz="3600" dirty="0" smtClean="0"/>
              <a:t>d’usagers</a:t>
            </a:r>
          </a:p>
          <a:p>
            <a:pPr marL="685800" indent="-685800">
              <a:buFont typeface="Arial" panose="020B0604020202020204" pitchFamily="34" charset="0"/>
              <a:buChar char="•"/>
            </a:pPr>
            <a:r>
              <a:rPr lang="fr-FR" sz="3600" dirty="0" smtClean="0"/>
              <a:t>Groupes </a:t>
            </a:r>
            <a:r>
              <a:rPr lang="fr-FR" sz="3600" dirty="0"/>
              <a:t>non </a:t>
            </a:r>
            <a:r>
              <a:rPr lang="fr-FR" sz="3600" dirty="0" smtClean="0"/>
              <a:t>desservis</a:t>
            </a:r>
          </a:p>
          <a:p>
            <a:pPr marL="685800" indent="-685800">
              <a:buFont typeface="Arial" panose="020B0604020202020204" pitchFamily="34" charset="0"/>
              <a:buChar char="•"/>
            </a:pPr>
            <a:r>
              <a:rPr lang="fr-FR" sz="3600" dirty="0" smtClean="0"/>
              <a:t>Compétences en technologie numérique pour adultes</a:t>
            </a:r>
            <a:endParaRPr lang="fr-FR" sz="3600" dirty="0"/>
          </a:p>
          <a:p>
            <a:pPr marL="685800" indent="-685800">
              <a:buFont typeface="Arial" panose="020B0604020202020204" pitchFamily="34" charset="0"/>
              <a:buChar char="•"/>
            </a:pPr>
            <a:r>
              <a:rPr lang="fr-CA" sz="3600" dirty="0" smtClean="0"/>
              <a:t>Activités </a:t>
            </a:r>
            <a:r>
              <a:rPr lang="fr-CA" sz="3600" dirty="0"/>
              <a:t>autonomes d’apprentissage et de recherche</a:t>
            </a:r>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3600" dirty="0">
                <a:solidFill>
                  <a:srgbClr val="EB5E00"/>
                </a:solidFill>
                <a:latin typeface="Segoe UI Semibold" pitchFamily="34" charset="0"/>
                <a:ea typeface="Times New Roman" pitchFamily="18" charset="0"/>
                <a:cs typeface="Arial" pitchFamily="34" charset="0"/>
              </a:rPr>
              <a:t>But 2 – Militer pour la littératie et l’apprentissage continu</a:t>
            </a:r>
          </a:p>
        </p:txBody>
      </p:sp>
      <p:pic>
        <p:nvPicPr>
          <p:cNvPr id="7" name="Picture 6" descr="\\nbpls-sbpnb\NBPLS\SharePointFiles\NBPLS-SBPNB_AllStaff\Stock Images\PeopleLibrary=GensBibliothèque\iStock_000022202349XSmall.jpg"/>
          <p:cNvPicPr/>
          <p:nvPr>
            <p:custDataLst>
              <p:tags r:id="rId3"/>
            </p:custDataLst>
          </p:nvPr>
        </p:nvPicPr>
        <p:blipFill>
          <a:blip r:embed="rId6" cstate="print"/>
          <a:srcRect/>
          <a:stretch>
            <a:fillRect/>
          </a:stretch>
        </p:blipFill>
        <p:spPr bwMode="auto">
          <a:xfrm>
            <a:off x="0" y="1"/>
            <a:ext cx="2649855" cy="2132856"/>
          </a:xfrm>
          <a:prstGeom prst="rect">
            <a:avLst/>
          </a:prstGeom>
          <a:noFill/>
          <a:ln w="9525">
            <a:noFill/>
            <a:miter lim="800000"/>
            <a:headEnd/>
            <a:tailEnd/>
          </a:ln>
        </p:spPr>
      </p:pic>
    </p:spTree>
    <p:extLst>
      <p:ext uri="{BB962C8B-B14F-4D97-AF65-F5344CB8AC3E}">
        <p14:creationId xmlns:p14="http://schemas.microsoft.com/office/powerpoint/2010/main" val="331230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685800" indent="-685800">
              <a:buFont typeface="Arial" panose="020B0604020202020204" pitchFamily="34" charset="0"/>
              <a:buChar char="•"/>
            </a:pPr>
            <a:r>
              <a:rPr lang="fr-CA" sz="3600" dirty="0"/>
              <a:t>E</a:t>
            </a:r>
            <a:r>
              <a:rPr lang="fr-CA" sz="3600" dirty="0" smtClean="0"/>
              <a:t>mployabilité</a:t>
            </a:r>
            <a:endParaRPr lang="fr-CA" sz="3600" dirty="0"/>
          </a:p>
          <a:p>
            <a:pPr marL="685800" indent="-685800">
              <a:buFont typeface="Arial" panose="020B0604020202020204" pitchFamily="34" charset="0"/>
              <a:buChar char="•"/>
            </a:pPr>
            <a:r>
              <a:rPr lang="fr-CA" sz="3600" dirty="0" smtClean="0"/>
              <a:t>Milieu des </a:t>
            </a:r>
            <a:r>
              <a:rPr lang="fr-CA" sz="3600" dirty="0"/>
              <a:t>affaires et </a:t>
            </a:r>
            <a:r>
              <a:rPr lang="fr-CA" sz="3600" dirty="0" smtClean="0"/>
              <a:t>entrepreneurs</a:t>
            </a:r>
            <a:endParaRPr lang="fr-CA" sz="3600" dirty="0"/>
          </a:p>
          <a:p>
            <a:pPr marL="685800" indent="-685800">
              <a:buFont typeface="Arial" panose="020B0604020202020204" pitchFamily="34" charset="0"/>
              <a:buChar char="•"/>
            </a:pPr>
            <a:r>
              <a:rPr lang="fr-CA" sz="3600" dirty="0" smtClean="0"/>
              <a:t>Croissance démographique</a:t>
            </a:r>
            <a:endParaRPr lang="fr-CA" sz="3600" dirty="0"/>
          </a:p>
          <a:p>
            <a:pPr marL="685800" indent="-685800">
              <a:buFont typeface="Arial" panose="020B0604020202020204" pitchFamily="34" charset="0"/>
              <a:buChar char="•"/>
            </a:pPr>
            <a:r>
              <a:rPr lang="fr-CA" sz="3600" dirty="0" smtClean="0"/>
              <a:t>Apprentissage </a:t>
            </a:r>
            <a:r>
              <a:rPr lang="fr-CA" sz="3600" dirty="0"/>
              <a:t>des deux langues officielles </a:t>
            </a:r>
          </a:p>
          <a:p>
            <a:pPr marL="685800" indent="-685800">
              <a:buFont typeface="Arial" panose="020B0604020202020204" pitchFamily="34" charset="0"/>
              <a:buChar char="•"/>
            </a:pPr>
            <a:r>
              <a:rPr lang="fr-CA" sz="3600" dirty="0" err="1" smtClean="0"/>
              <a:t>Littératie</a:t>
            </a:r>
            <a:r>
              <a:rPr lang="fr-CA" sz="3600" dirty="0" smtClean="0"/>
              <a:t> </a:t>
            </a:r>
            <a:r>
              <a:rPr lang="fr-CA" sz="3600" dirty="0"/>
              <a:t>financière</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3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Contribuer à l’essor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économique communautaire</a:t>
            </a:r>
          </a:p>
        </p:txBody>
      </p:sp>
      <p:pic>
        <p:nvPicPr>
          <p:cNvPr id="5" name="Picture 4" descr="\\nbpls-sbpnb\NBPLS\SharePointFiles\NBPLS-SBPNB_AllStaff\Stock Images\People=Gens\iStock_000021480150XSmall.jpg"/>
          <p:cNvPicPr/>
          <p:nvPr>
            <p:custDataLst>
              <p:tags r:id="rId3"/>
            </p:custDataLst>
          </p:nvPr>
        </p:nvPicPr>
        <p:blipFill>
          <a:blip r:embed="rId6" cstate="print"/>
          <a:srcRect/>
          <a:stretch>
            <a:fillRect/>
          </a:stretch>
        </p:blipFill>
        <p:spPr bwMode="auto">
          <a:xfrm>
            <a:off x="363" y="0"/>
            <a:ext cx="2267381" cy="2276872"/>
          </a:xfrm>
          <a:prstGeom prst="rect">
            <a:avLst/>
          </a:prstGeom>
          <a:noFill/>
          <a:ln w="9525">
            <a:noFill/>
            <a:miter lim="800000"/>
            <a:headEnd/>
            <a:tailEnd/>
          </a:ln>
        </p:spPr>
      </p:pic>
    </p:spTree>
    <p:extLst>
      <p:ext uri="{BB962C8B-B14F-4D97-AF65-F5344CB8AC3E}">
        <p14:creationId xmlns:p14="http://schemas.microsoft.com/office/powerpoint/2010/main" val="1606759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200" dirty="0" smtClean="0"/>
              <a:t>Espaces et ressources pour créer et apprendre</a:t>
            </a:r>
          </a:p>
          <a:p>
            <a:pPr marL="571500" indent="-571500">
              <a:buFont typeface="Arial" panose="020B0604020202020204" pitchFamily="34" charset="0"/>
              <a:buChar char="•"/>
            </a:pPr>
            <a:r>
              <a:rPr lang="fr-CA" sz="3200" dirty="0" smtClean="0"/>
              <a:t>Programmes de type STIAM</a:t>
            </a:r>
          </a:p>
          <a:p>
            <a:pPr marL="571500" indent="-571500">
              <a:buFont typeface="Arial" panose="020B0604020202020204" pitchFamily="34" charset="0"/>
              <a:buChar char="•"/>
            </a:pPr>
            <a:r>
              <a:rPr lang="fr-FR" sz="3200" dirty="0" smtClean="0"/>
              <a:t>Prêt d'objets </a:t>
            </a:r>
            <a:r>
              <a:rPr lang="fr-FR" sz="3200" dirty="0"/>
              <a:t>et </a:t>
            </a:r>
            <a:r>
              <a:rPr lang="fr-FR" sz="3200" dirty="0" smtClean="0"/>
              <a:t>de </a:t>
            </a:r>
            <a:r>
              <a:rPr lang="fr-FR" sz="3200" dirty="0"/>
              <a:t>laissez-passer </a:t>
            </a:r>
          </a:p>
          <a:p>
            <a:pPr marL="571500" indent="-571500">
              <a:buFont typeface="Arial" panose="020B0604020202020204" pitchFamily="34" charset="0"/>
              <a:buChar char="•"/>
            </a:pPr>
            <a:r>
              <a:rPr lang="fr-CA" sz="3200" dirty="0"/>
              <a:t>Galeries d’art, </a:t>
            </a:r>
            <a:r>
              <a:rPr lang="fr-CA" sz="3200" dirty="0" smtClean="0"/>
              <a:t>bibliothèques</a:t>
            </a:r>
            <a:r>
              <a:rPr lang="fr-CA" sz="3200" dirty="0"/>
              <a:t>, </a:t>
            </a:r>
            <a:r>
              <a:rPr lang="fr-CA" sz="3200" dirty="0" smtClean="0"/>
              <a:t>centres </a:t>
            </a:r>
            <a:r>
              <a:rPr lang="fr-CA" sz="3200" dirty="0"/>
              <a:t>d’archives et </a:t>
            </a:r>
            <a:r>
              <a:rPr lang="fr-CA" sz="3200" dirty="0" smtClean="0"/>
              <a:t>musées</a:t>
            </a:r>
            <a:endParaRPr lang="fr-CA" sz="3200" dirty="0"/>
          </a:p>
          <a:p>
            <a:pPr marL="571500" indent="-571500">
              <a:buFont typeface="Arial" panose="020B0604020202020204" pitchFamily="34" charset="0"/>
              <a:buChar char="•"/>
            </a:pPr>
            <a:r>
              <a:rPr lang="fr-CA" sz="3200" dirty="0" smtClean="0"/>
              <a:t>Culture </a:t>
            </a:r>
            <a:r>
              <a:rPr lang="fr-CA" sz="3200" dirty="0"/>
              <a:t>et </a:t>
            </a:r>
            <a:r>
              <a:rPr lang="fr-CA" sz="3200" dirty="0" smtClean="0"/>
              <a:t>patrimoine </a:t>
            </a:r>
            <a:r>
              <a:rPr lang="fr-CA" sz="3200" dirty="0"/>
              <a:t>du N.-B. </a:t>
            </a:r>
            <a:endParaRPr lang="fr-CA" sz="3200" dirty="0" smtClean="0"/>
          </a:p>
          <a:p>
            <a:pPr marL="571500" indent="-571500">
              <a:buFont typeface="Arial" panose="020B0604020202020204" pitchFamily="34" charset="0"/>
              <a:buChar char="•"/>
            </a:pPr>
            <a:r>
              <a:rPr lang="fr-CA" sz="3200" dirty="0" smtClean="0"/>
              <a:t>Programmes intergénérationnels</a:t>
            </a:r>
            <a:endParaRPr lang="fr-CA" sz="3200" dirty="0"/>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4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Stimuler l’imagination et la créativité</a:t>
            </a:r>
          </a:p>
        </p:txBody>
      </p:sp>
      <p:pic>
        <p:nvPicPr>
          <p:cNvPr id="6" name="Picture 5" descr="\\nbpls-sbpnb\NBPLS\SharePointFiles\NBPLS-SBPNB_AllStaff\Stock Images\DonationsPromotion=PromotionsDons\iStock_000022820340Small.jpg"/>
          <p:cNvPicPr/>
          <p:nvPr>
            <p:custDataLst>
              <p:tags r:id="rId3"/>
            </p:custDataLst>
          </p:nvPr>
        </p:nvPicPr>
        <p:blipFill>
          <a:blip r:embed="rId6" cstate="print"/>
          <a:srcRect/>
          <a:stretch>
            <a:fillRect/>
          </a:stretch>
        </p:blipFill>
        <p:spPr bwMode="auto">
          <a:xfrm>
            <a:off x="0" y="1"/>
            <a:ext cx="2362200" cy="2276872"/>
          </a:xfrm>
          <a:prstGeom prst="rect">
            <a:avLst/>
          </a:prstGeom>
          <a:noFill/>
          <a:ln w="9525">
            <a:noFill/>
            <a:miter lim="800000"/>
            <a:headEnd/>
            <a:tailEnd/>
          </a:ln>
        </p:spPr>
      </p:pic>
    </p:spTree>
    <p:extLst>
      <p:ext uri="{BB962C8B-B14F-4D97-AF65-F5344CB8AC3E}">
        <p14:creationId xmlns:p14="http://schemas.microsoft.com/office/powerpoint/2010/main" val="184203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200" dirty="0" smtClean="0"/>
              <a:t>Appel </a:t>
            </a:r>
            <a:r>
              <a:rPr lang="fr-CA" sz="3200" dirty="0"/>
              <a:t>à l’action de la Commission de vérité et de réconciliation</a:t>
            </a:r>
          </a:p>
          <a:p>
            <a:pPr marL="571500" indent="-571500">
              <a:buFont typeface="Arial" panose="020B0604020202020204" pitchFamily="34" charset="0"/>
              <a:buChar char="•"/>
            </a:pPr>
            <a:r>
              <a:rPr lang="fr-CA" sz="3200" dirty="0" smtClean="0"/>
              <a:t>Emprunt de l’Internet </a:t>
            </a:r>
            <a:endParaRPr lang="fr-CA" sz="3200" dirty="0"/>
          </a:p>
          <a:p>
            <a:pPr marL="571500" indent="-571500">
              <a:buFont typeface="Arial" panose="020B0604020202020204" pitchFamily="34" charset="0"/>
              <a:buChar char="•"/>
            </a:pPr>
            <a:r>
              <a:rPr lang="fr-CA" sz="3200" dirty="0" smtClean="0"/>
              <a:t>Heures d’ouverture </a:t>
            </a:r>
            <a:endParaRPr lang="fr-CA" sz="3200" dirty="0"/>
          </a:p>
          <a:p>
            <a:pPr marL="571500" indent="-571500">
              <a:buFont typeface="Arial" panose="020B0604020202020204" pitchFamily="34" charset="0"/>
              <a:buChar char="•"/>
            </a:pPr>
            <a:r>
              <a:rPr lang="fr-CA" sz="3200" dirty="0" smtClean="0"/>
              <a:t>Services </a:t>
            </a:r>
            <a:r>
              <a:rPr lang="fr-CA" sz="3200" dirty="0"/>
              <a:t>de bibliothèque par la poste </a:t>
            </a:r>
          </a:p>
          <a:p>
            <a:pPr marL="571500" indent="-571500">
              <a:buFont typeface="Arial" panose="020B0604020202020204" pitchFamily="34" charset="0"/>
              <a:buChar char="•"/>
            </a:pPr>
            <a:r>
              <a:rPr lang="fr-CA" sz="3200" dirty="0" smtClean="0"/>
              <a:t>Installations des bibliothèques</a:t>
            </a:r>
            <a:endParaRPr lang="fr-CA" sz="3200" dirty="0"/>
          </a:p>
          <a:p>
            <a:pPr marL="571500" indent="-571500">
              <a:buFont typeface="Arial" panose="020B0604020202020204" pitchFamily="34" charset="0"/>
              <a:buChar char="•"/>
            </a:pPr>
            <a:r>
              <a:rPr lang="fr-CA" sz="3200" dirty="0" smtClean="0"/>
              <a:t>Débit à large </a:t>
            </a:r>
            <a:r>
              <a:rPr lang="fr-CA" sz="3200" dirty="0"/>
              <a:t>bande </a:t>
            </a:r>
            <a:r>
              <a:rPr lang="fr-CA" sz="3200" dirty="0" smtClean="0"/>
              <a:t>(rapidité)</a:t>
            </a:r>
            <a:endParaRPr lang="fr-CA" sz="3200" dirty="0"/>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5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Renforcer les connexions et l’accès communautaires</a:t>
            </a:r>
          </a:p>
        </p:txBody>
      </p:sp>
      <p:pic>
        <p:nvPicPr>
          <p:cNvPr id="6" name="Picture 5" descr="\\nbpls-sbpnb\NBPLS\SharePointFiles\NBPLS-SBPNB_AllStaff\Stock Images\PeopleLibrary=GensBibliothèque\iStock-175414195.jpg"/>
          <p:cNvPicPr/>
          <p:nvPr>
            <p:custDataLst>
              <p:tags r:id="rId3"/>
            </p:custDataLst>
          </p:nvPr>
        </p:nvPicPr>
        <p:blipFill>
          <a:blip r:embed="rId6" cstate="print"/>
          <a:srcRect/>
          <a:stretch>
            <a:fillRect/>
          </a:stretch>
        </p:blipFill>
        <p:spPr bwMode="auto">
          <a:xfrm>
            <a:off x="-15217" y="1"/>
            <a:ext cx="2354969" cy="2276872"/>
          </a:xfrm>
          <a:prstGeom prst="rect">
            <a:avLst/>
          </a:prstGeom>
          <a:noFill/>
          <a:ln w="9525">
            <a:noFill/>
            <a:miter lim="800000"/>
            <a:headEnd/>
            <a:tailEnd/>
          </a:ln>
        </p:spPr>
      </p:pic>
    </p:spTree>
    <p:extLst>
      <p:ext uri="{BB962C8B-B14F-4D97-AF65-F5344CB8AC3E}">
        <p14:creationId xmlns:p14="http://schemas.microsoft.com/office/powerpoint/2010/main" val="3237160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276872"/>
            <a:ext cx="9144000" cy="4581128"/>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FR" sz="3600" dirty="0" smtClean="0"/>
              <a:t>Impact </a:t>
            </a:r>
            <a:r>
              <a:rPr lang="fr-FR" sz="3600" dirty="0"/>
              <a:t>des programmes et des services des bibliothèques publiques</a:t>
            </a:r>
          </a:p>
          <a:p>
            <a:pPr marL="571500" indent="-571500">
              <a:buFont typeface="Arial" panose="020B0604020202020204" pitchFamily="34" charset="0"/>
              <a:buChar char="•"/>
            </a:pPr>
            <a:r>
              <a:rPr lang="fr-CA" sz="3600" dirty="0" smtClean="0"/>
              <a:t>Formation du </a:t>
            </a:r>
            <a:r>
              <a:rPr lang="fr-CA" sz="3600" dirty="0"/>
              <a:t>personnel </a:t>
            </a:r>
            <a:endParaRPr lang="fr-CA" sz="3600" dirty="0" smtClean="0"/>
          </a:p>
          <a:p>
            <a:pPr marL="571500" indent="-571500">
              <a:buFont typeface="Arial" panose="020B0604020202020204" pitchFamily="34" charset="0"/>
              <a:buChar char="•"/>
            </a:pPr>
            <a:r>
              <a:rPr lang="fr-FR" sz="3600" dirty="0"/>
              <a:t>Développement et gestion des collections</a:t>
            </a:r>
          </a:p>
          <a:p>
            <a:pPr marL="571500" indent="-571500">
              <a:buFont typeface="Arial" panose="020B0604020202020204" pitchFamily="34" charset="0"/>
              <a:buChar char="•"/>
            </a:pPr>
            <a:r>
              <a:rPr lang="fr-CA" sz="3600" dirty="0" smtClean="0"/>
              <a:t>Initiatives </a:t>
            </a:r>
            <a:r>
              <a:rPr lang="fr-CA" sz="3600" dirty="0"/>
              <a:t>d’amélioration continue du GNB</a:t>
            </a:r>
          </a:p>
        </p:txBody>
      </p:sp>
      <p:sp>
        <p:nvSpPr>
          <p:cNvPr id="3" name="Rectangle 158"/>
          <p:cNvSpPr>
            <a:spLocks noChangeArrowheads="1"/>
          </p:cNvSpPr>
          <p:nvPr>
            <p:custDataLst>
              <p:tags r:id="rId2"/>
            </p:custDataLst>
          </p:nvPr>
        </p:nvSpPr>
        <p:spPr bwMode="auto">
          <a:xfrm>
            <a:off x="1323681" y="0"/>
            <a:ext cx="7820319" cy="2276872"/>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But 6 – </a:t>
            </a:r>
          </a:p>
          <a:p>
            <a:pPr lvl="1" algn="ctr" fontAlgn="base">
              <a:spcAft>
                <a:spcPct val="0"/>
              </a:spcAft>
            </a:pPr>
            <a:r>
              <a:rPr lang="fr-CA" sz="3600" dirty="0">
                <a:solidFill>
                  <a:srgbClr val="EB5E00"/>
                </a:solidFill>
                <a:latin typeface="Segoe UI Semibold" pitchFamily="34" charset="0"/>
                <a:ea typeface="Times New Roman" pitchFamily="18" charset="0"/>
                <a:cs typeface="Arial" pitchFamily="34" charset="0"/>
              </a:rPr>
              <a:t>   </a:t>
            </a:r>
            <a:r>
              <a:rPr lang="fr-CA" sz="2800" dirty="0">
                <a:solidFill>
                  <a:srgbClr val="EB5E00"/>
                </a:solidFill>
                <a:latin typeface="Segoe UI Semibold" pitchFamily="34" charset="0"/>
                <a:ea typeface="Times New Roman" pitchFamily="18" charset="0"/>
                <a:cs typeface="Arial" pitchFamily="34" charset="0"/>
              </a:rPr>
              <a:t>Nous appuyer sur notre </a:t>
            </a:r>
          </a:p>
          <a:p>
            <a:pPr lvl="1" algn="ctr" fontAlgn="base">
              <a:spcAft>
                <a:spcPct val="0"/>
              </a:spcAft>
            </a:pPr>
            <a:r>
              <a:rPr lang="fr-CA" sz="2800" dirty="0">
                <a:solidFill>
                  <a:srgbClr val="EB5E00"/>
                </a:solidFill>
                <a:latin typeface="Segoe UI Semibold" pitchFamily="34" charset="0"/>
                <a:ea typeface="Times New Roman" pitchFamily="18" charset="0"/>
                <a:cs typeface="Arial" pitchFamily="34" charset="0"/>
              </a:rPr>
              <a:t>      capacité organisationnelle pour offrir </a:t>
            </a:r>
          </a:p>
          <a:p>
            <a:pPr lvl="1" algn="ctr" fontAlgn="base">
              <a:spcAft>
                <a:spcPct val="0"/>
              </a:spcAft>
            </a:pPr>
            <a:r>
              <a:rPr lang="fr-CA" sz="2800" dirty="0">
                <a:solidFill>
                  <a:srgbClr val="EB5E00"/>
                </a:solidFill>
                <a:latin typeface="Segoe UI Semibold" pitchFamily="34" charset="0"/>
                <a:ea typeface="Times New Roman" pitchFamily="18" charset="0"/>
                <a:cs typeface="Arial" pitchFamily="34" charset="0"/>
              </a:rPr>
              <a:t>un excellent service</a:t>
            </a:r>
          </a:p>
        </p:txBody>
      </p:sp>
      <p:pic>
        <p:nvPicPr>
          <p:cNvPr id="5" name="Picture 4" descr="\\nbpls-sbpnb\NBPLS\SharePointFiles\NBPLS-SBPNB_AllStaff\Stock Images\PeopleLibrary=GensBibliothèque\Large_Meeting=Reunion.jpg"/>
          <p:cNvPicPr/>
          <p:nvPr>
            <p:custDataLst>
              <p:tags r:id="rId3"/>
            </p:custDataLst>
          </p:nvPr>
        </p:nvPicPr>
        <p:blipFill>
          <a:blip r:embed="rId6" cstate="print"/>
          <a:srcRect/>
          <a:stretch>
            <a:fillRect/>
          </a:stretch>
        </p:blipFill>
        <p:spPr bwMode="auto">
          <a:xfrm>
            <a:off x="0" y="0"/>
            <a:ext cx="2411760" cy="2276871"/>
          </a:xfrm>
          <a:prstGeom prst="rect">
            <a:avLst/>
          </a:prstGeom>
          <a:noFill/>
          <a:ln w="9525">
            <a:noFill/>
            <a:miter lim="800000"/>
            <a:headEnd/>
            <a:tailEnd/>
          </a:ln>
        </p:spPr>
      </p:pic>
    </p:spTree>
    <p:extLst>
      <p:ext uri="{BB962C8B-B14F-4D97-AF65-F5344CB8AC3E}">
        <p14:creationId xmlns:p14="http://schemas.microsoft.com/office/powerpoint/2010/main" val="76802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571500" indent="-571500">
              <a:buFont typeface="Arial" panose="020B0604020202020204" pitchFamily="34" charset="0"/>
              <a:buChar char="•"/>
            </a:pPr>
            <a:r>
              <a:rPr lang="fr-CA" sz="3200" dirty="0"/>
              <a:t>Augmentation de </a:t>
            </a:r>
            <a:r>
              <a:rPr lang="fr-CA" sz="3200" dirty="0" smtClean="0"/>
              <a:t>25 </a:t>
            </a:r>
            <a:r>
              <a:rPr lang="fr-CA" sz="3200" dirty="0"/>
              <a:t>% du nombre de prêts effectués par les </a:t>
            </a:r>
            <a:r>
              <a:rPr lang="fr-CA" sz="3200" dirty="0" smtClean="0"/>
              <a:t>Services </a:t>
            </a:r>
            <a:r>
              <a:rPr lang="fr-CA" sz="3200" dirty="0"/>
              <a:t>de bibliothèque par la poste </a:t>
            </a:r>
          </a:p>
          <a:p>
            <a:pPr marL="571500" indent="-571500">
              <a:buFont typeface="Arial" panose="020B0604020202020204" pitchFamily="34" charset="0"/>
              <a:buChar char="•"/>
            </a:pPr>
            <a:r>
              <a:rPr lang="fr-FR" sz="3200" dirty="0" smtClean="0"/>
              <a:t>Statistiques de prêts stables pour les documents de la collection pour les enfants</a:t>
            </a:r>
          </a:p>
          <a:p>
            <a:pPr marL="571500" indent="-571500">
              <a:buFont typeface="Arial" panose="020B0604020202020204" pitchFamily="34" charset="0"/>
              <a:buChar char="•"/>
            </a:pPr>
            <a:r>
              <a:rPr lang="fr-FR" sz="3200" dirty="0"/>
              <a:t>Statistiques de prêts stables </a:t>
            </a:r>
            <a:r>
              <a:rPr lang="fr-FR" sz="3200" dirty="0" smtClean="0"/>
              <a:t>pour la collection des documents du N.-B.</a:t>
            </a:r>
          </a:p>
          <a:p>
            <a:pPr marL="571500" indent="-571500">
              <a:buFont typeface="Arial" panose="020B0604020202020204" pitchFamily="34" charset="0"/>
              <a:buChar char="•"/>
            </a:pPr>
            <a:r>
              <a:rPr lang="fr-FR" sz="3200" dirty="0" smtClean="0"/>
              <a:t>Statistique de prêts stables (toutes catégories) à </a:t>
            </a:r>
            <a:r>
              <a:rPr lang="fr-FR" sz="3200" dirty="0"/>
              <a:t>l'échelle de la province</a:t>
            </a:r>
          </a:p>
          <a:p>
            <a:pPr marL="571500" indent="-571500">
              <a:buFont typeface="Arial" panose="020B0604020202020204" pitchFamily="34" charset="0"/>
              <a:buChar char="•"/>
            </a:pPr>
            <a:endParaRPr lang="fr-CA" sz="3600" dirty="0" smtClean="0"/>
          </a:p>
          <a:p>
            <a:pPr marL="571500" indent="-571500">
              <a:buFont typeface="Arial" panose="020B0604020202020204" pitchFamily="34" charset="0"/>
              <a:buChar char="•"/>
            </a:pPr>
            <a:endParaRPr lang="fr-CA" sz="36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a:t>
            </a:r>
            <a:r>
              <a:rPr lang="fr-CA" sz="4400" dirty="0">
                <a:solidFill>
                  <a:srgbClr val="EB5E00"/>
                </a:solidFill>
                <a:latin typeface="Segoe UI Semibold" pitchFamily="34" charset="0"/>
                <a:ea typeface="Times New Roman" pitchFamily="18" charset="0"/>
                <a:cs typeface="Arial" pitchFamily="34" charset="0"/>
              </a:rPr>
              <a:t>Résultats provinciaux</a:t>
            </a:r>
          </a:p>
        </p:txBody>
      </p:sp>
      <p:pic>
        <p:nvPicPr>
          <p:cNvPr id="7" name="Picture 6" descr="\\nbpls-sbpnb\NBPLS\SharePointFiles\NBPLS-SBPNB_AllStaff\Stock Images\Livres=Books\ReadingE-book.jpg"/>
          <p:cNvPicPr/>
          <p:nvPr>
            <p:custDataLst>
              <p:tags r:id="rId3"/>
            </p:custDataLst>
          </p:nvPr>
        </p:nvPicPr>
        <p:blipFill>
          <a:blip r:embed="rId6" cstate="print"/>
          <a:srcRect/>
          <a:stretch>
            <a:fillRect/>
          </a:stretch>
        </p:blipFill>
        <p:spPr bwMode="auto">
          <a:xfrm>
            <a:off x="1452" y="0"/>
            <a:ext cx="2666365" cy="2132855"/>
          </a:xfrm>
          <a:prstGeom prst="rect">
            <a:avLst/>
          </a:prstGeom>
          <a:noFill/>
          <a:ln w="9525">
            <a:noFill/>
            <a:miter lim="800000"/>
            <a:headEnd/>
            <a:tailEnd/>
          </a:ln>
        </p:spPr>
      </p:pic>
    </p:spTree>
    <p:extLst>
      <p:ext uri="{BB962C8B-B14F-4D97-AF65-F5344CB8AC3E}">
        <p14:creationId xmlns:p14="http://schemas.microsoft.com/office/powerpoint/2010/main" val="312213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custDataLst>
              <p:tags r:id="rId1"/>
            </p:custDataLst>
          </p:nvPr>
        </p:nvSpPr>
        <p:spPr bwMode="auto">
          <a:xfrm flipH="1">
            <a:off x="0" y="2132856"/>
            <a:ext cx="9144000" cy="4725144"/>
          </a:xfrm>
          <a:prstGeom prst="rect">
            <a:avLst/>
          </a:prstGeom>
          <a:solidFill>
            <a:srgbClr val="00D2AA"/>
          </a:solidFill>
          <a:ln w="19050">
            <a:noFill/>
            <a:miter lim="800000"/>
            <a:headEnd/>
            <a:tailEnd/>
          </a:ln>
          <a:effectLst/>
        </p:spPr>
        <p:txBody>
          <a:bodyPr vert="horz" wrap="square" lIns="274320" tIns="274320" rIns="274320" bIns="274320" numCol="1" anchor="t" anchorCtr="0" compatLnSpc="1">
            <a:prstTxWarp prst="textNoShape">
              <a:avLst/>
            </a:prstTxWarp>
          </a:bodyPr>
          <a:lstStyle/>
          <a:p>
            <a:pPr marL="457200" indent="-457200">
              <a:buFont typeface="Arial" panose="020B0604020202020204" pitchFamily="34" charset="0"/>
              <a:buChar char="•"/>
            </a:pPr>
            <a:r>
              <a:rPr lang="fr-CA" sz="2800" dirty="0" smtClean="0"/>
              <a:t>98 % </a:t>
            </a:r>
            <a:r>
              <a:rPr lang="fr-CA" sz="2800" dirty="0"/>
              <a:t>des bibliothèques ont offert </a:t>
            </a:r>
            <a:r>
              <a:rPr lang="fr-CA" sz="2800" dirty="0" smtClean="0"/>
              <a:t>au moins trois </a:t>
            </a:r>
            <a:r>
              <a:rPr lang="fr-CA" sz="2800" dirty="0"/>
              <a:t>programmes axés sur les Autochtones</a:t>
            </a:r>
          </a:p>
          <a:p>
            <a:pPr marL="457200" indent="-457200">
              <a:buFont typeface="Arial" panose="020B0604020202020204" pitchFamily="34" charset="0"/>
              <a:buChar char="•"/>
            </a:pPr>
            <a:r>
              <a:rPr lang="fr-CA" sz="2800" dirty="0"/>
              <a:t>98 % des bibliothèques ont offert au moins trois programmes </a:t>
            </a:r>
            <a:r>
              <a:rPr lang="fr-CA" sz="2800" dirty="0" smtClean="0"/>
              <a:t>de type STIAM</a:t>
            </a:r>
            <a:endParaRPr lang="fr-CA" sz="2800" dirty="0"/>
          </a:p>
          <a:p>
            <a:pPr marL="457200" indent="-457200">
              <a:buFont typeface="Arial" panose="020B0604020202020204" pitchFamily="34" charset="0"/>
              <a:buChar char="•"/>
            </a:pPr>
            <a:r>
              <a:rPr lang="fr-CA" sz="2800" dirty="0" smtClean="0"/>
              <a:t>100 % </a:t>
            </a:r>
            <a:r>
              <a:rPr lang="fr-CA" sz="2800" dirty="0"/>
              <a:t>des bibliothèques ont un espace d'apprentissage interactif dédié aux </a:t>
            </a:r>
            <a:r>
              <a:rPr lang="fr-CA" sz="2800" dirty="0" smtClean="0"/>
              <a:t>familles</a:t>
            </a:r>
          </a:p>
          <a:p>
            <a:pPr marL="457200" indent="-457200">
              <a:buFont typeface="Arial" panose="020B0604020202020204" pitchFamily="34" charset="0"/>
              <a:buChar char="•"/>
            </a:pPr>
            <a:r>
              <a:rPr lang="fr-FR" sz="2800" dirty="0"/>
              <a:t>Diminution de </a:t>
            </a:r>
            <a:r>
              <a:rPr lang="fr-FR" sz="2800" dirty="0" smtClean="0"/>
              <a:t>5 % </a:t>
            </a:r>
            <a:r>
              <a:rPr lang="fr-FR" sz="2800" dirty="0"/>
              <a:t>du nombre d'enfants et d'adolescents participant </a:t>
            </a:r>
            <a:r>
              <a:rPr lang="fr-FR" sz="2800" dirty="0" smtClean="0"/>
              <a:t>à des programmes</a:t>
            </a:r>
          </a:p>
          <a:p>
            <a:pPr marL="457200" indent="-457200">
              <a:buFont typeface="Arial" panose="020B0604020202020204" pitchFamily="34" charset="0"/>
              <a:buChar char="•"/>
            </a:pPr>
            <a:r>
              <a:rPr lang="fr-FR" sz="2800" dirty="0" smtClean="0"/>
              <a:t>Diminution </a:t>
            </a:r>
            <a:r>
              <a:rPr lang="fr-FR" sz="2800" dirty="0"/>
              <a:t>de </a:t>
            </a:r>
            <a:r>
              <a:rPr lang="fr-FR" sz="2800" dirty="0" smtClean="0"/>
              <a:t>12 % </a:t>
            </a:r>
            <a:r>
              <a:rPr lang="fr-FR" sz="2800" dirty="0"/>
              <a:t>du nombre de participants </a:t>
            </a:r>
            <a:r>
              <a:rPr lang="fr-FR" sz="2800" dirty="0" smtClean="0"/>
              <a:t>à des programmes </a:t>
            </a:r>
            <a:r>
              <a:rPr lang="fr-FR" sz="2800" dirty="0"/>
              <a:t>pour adultes</a:t>
            </a:r>
          </a:p>
          <a:p>
            <a:pPr marL="571500" indent="-571500">
              <a:buFont typeface="Arial" panose="020B0604020202020204" pitchFamily="34" charset="0"/>
              <a:buChar char="•"/>
            </a:pPr>
            <a:endParaRPr lang="fr-CA" sz="3200" dirty="0"/>
          </a:p>
          <a:p>
            <a:pPr marL="685800" indent="-685800">
              <a:buFont typeface="Arial" panose="020B0604020202020204" pitchFamily="34" charset="0"/>
              <a:buChar char="•"/>
            </a:pPr>
            <a:endParaRPr lang="en-US" sz="4000" dirty="0"/>
          </a:p>
          <a:p>
            <a:pPr marL="685800" indent="-685800" algn="ctr">
              <a:buFont typeface="Arial" panose="020B0604020202020204" pitchFamily="34" charset="0"/>
              <a:buChar char="•"/>
            </a:pPr>
            <a:endParaRPr lang="en-US" sz="4800" dirty="0"/>
          </a:p>
        </p:txBody>
      </p:sp>
      <p:sp>
        <p:nvSpPr>
          <p:cNvPr id="3" name="Rectangle 158"/>
          <p:cNvSpPr>
            <a:spLocks noChangeArrowheads="1"/>
          </p:cNvSpPr>
          <p:nvPr>
            <p:custDataLst>
              <p:tags r:id="rId2"/>
            </p:custDataLst>
          </p:nvPr>
        </p:nvSpPr>
        <p:spPr bwMode="auto">
          <a:xfrm>
            <a:off x="1619672" y="-171400"/>
            <a:ext cx="7524328" cy="2304256"/>
          </a:xfrm>
          <a:prstGeom prst="rect">
            <a:avLst/>
          </a:prstGeom>
          <a:solidFill>
            <a:srgbClr val="404040"/>
          </a:solidFill>
          <a:ln w="9525">
            <a:noFill/>
            <a:miter lim="800000"/>
            <a:headEnd/>
            <a:tailEnd/>
          </a:ln>
        </p:spPr>
        <p:txBody>
          <a:bodyPr vert="horz" wrap="square" lIns="91440" tIns="45720" rIns="91440" bIns="45720" numCol="1" anchor="t" anchorCtr="0" compatLnSpc="1">
            <a:prstTxWarp prst="textNoShape">
              <a:avLst/>
            </a:prstTxWarp>
          </a:bodyPr>
          <a:lstStyle/>
          <a:p>
            <a:pPr lvl="1" algn="ctr" fontAlgn="base">
              <a:spcBef>
                <a:spcPts val="2400"/>
              </a:spcBef>
              <a:spcAft>
                <a:spcPct val="0"/>
              </a:spcAft>
            </a:pPr>
            <a:endParaRPr kumimoji="0" lang="en-US" b="0" i="0" u="none" strike="noStrike" cap="none" normalizeH="0" baseline="0" dirty="0">
              <a:ln>
                <a:noFill/>
              </a:ln>
              <a:solidFill>
                <a:srgbClr val="EB5E00"/>
              </a:solidFill>
              <a:effectLst/>
              <a:latin typeface="Segoe UI Semibold" pitchFamily="34" charset="0"/>
              <a:cs typeface="Arial" pitchFamily="34" charset="0"/>
            </a:endParaRPr>
          </a:p>
          <a:p>
            <a:pPr lvl="1" algn="ctr" fontAlgn="base">
              <a:spcAft>
                <a:spcPct val="0"/>
              </a:spcAft>
            </a:pPr>
            <a:r>
              <a:rPr lang="fr-CA" sz="4800" dirty="0">
                <a:solidFill>
                  <a:srgbClr val="EB5E00"/>
                </a:solidFill>
                <a:latin typeface="Segoe UI Semibold" pitchFamily="34" charset="0"/>
                <a:ea typeface="Times New Roman" pitchFamily="18" charset="0"/>
                <a:cs typeface="Arial" pitchFamily="34" charset="0"/>
              </a:rPr>
              <a:t> Résultats provinciaux</a:t>
            </a:r>
          </a:p>
        </p:txBody>
      </p:sp>
      <p:pic>
        <p:nvPicPr>
          <p:cNvPr id="5" name="Picture 4" descr="\\nbpls-sbpnb\NBPLS\SharePointFiles\NBPLS-SBPNB_AllStaff\Stock Images\PeopleBooks=GensLivres\Famille=Family.jpg"/>
          <p:cNvPicPr/>
          <p:nvPr>
            <p:custDataLst>
              <p:tags r:id="rId3"/>
            </p:custDataLst>
          </p:nvPr>
        </p:nvPicPr>
        <p:blipFill>
          <a:blip r:embed="rId6" cstate="print"/>
          <a:srcRect/>
          <a:stretch>
            <a:fillRect/>
          </a:stretch>
        </p:blipFill>
        <p:spPr bwMode="auto">
          <a:xfrm>
            <a:off x="0" y="0"/>
            <a:ext cx="2524760" cy="2132856"/>
          </a:xfrm>
          <a:prstGeom prst="rect">
            <a:avLst/>
          </a:prstGeom>
          <a:noFill/>
          <a:ln w="9525">
            <a:noFill/>
            <a:miter lim="800000"/>
            <a:headEnd/>
            <a:tailEnd/>
          </a:ln>
        </p:spPr>
      </p:pic>
    </p:spTree>
    <p:extLst>
      <p:ext uri="{BB962C8B-B14F-4D97-AF65-F5344CB8AC3E}">
        <p14:creationId xmlns:p14="http://schemas.microsoft.com/office/powerpoint/2010/main" val="3646283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TotalTime>
  <Words>986</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Segoe UI Semibold</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NBPLS/SBPNB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tinabo</dc:creator>
  <cp:lastModifiedBy>Johnson, Teresa  Ann (NBPLS/SBPNB)</cp:lastModifiedBy>
  <cp:revision>209</cp:revision>
  <cp:lastPrinted>2019-09-09T14:24:19Z</cp:lastPrinted>
  <dcterms:created xsi:type="dcterms:W3CDTF">2017-08-17T14:11:34Z</dcterms:created>
  <dcterms:modified xsi:type="dcterms:W3CDTF">2019-09-09T14:55:47Z</dcterms:modified>
</cp:coreProperties>
</file>