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3"/>
  </p:notesMasterIdLst>
  <p:sldIdLst>
    <p:sldId id="262" r:id="rId7"/>
    <p:sldId id="293" r:id="rId8"/>
    <p:sldId id="264" r:id="rId9"/>
    <p:sldId id="265" r:id="rId10"/>
    <p:sldId id="261" r:id="rId11"/>
    <p:sldId id="266" r:id="rId12"/>
    <p:sldId id="267" r:id="rId13"/>
    <p:sldId id="290" r:id="rId14"/>
    <p:sldId id="291" r:id="rId15"/>
    <p:sldId id="289" r:id="rId16"/>
    <p:sldId id="271" r:id="rId17"/>
    <p:sldId id="272" r:id="rId18"/>
    <p:sldId id="274" r:id="rId19"/>
    <p:sldId id="275" r:id="rId20"/>
    <p:sldId id="276" r:id="rId21"/>
    <p:sldId id="277" r:id="rId22"/>
    <p:sldId id="278" r:id="rId23"/>
    <p:sldId id="282" r:id="rId24"/>
    <p:sldId id="279" r:id="rId25"/>
    <p:sldId id="280" r:id="rId26"/>
    <p:sldId id="281" r:id="rId27"/>
    <p:sldId id="284" r:id="rId28"/>
    <p:sldId id="288" r:id="rId29"/>
    <p:sldId id="292" r:id="rId30"/>
    <p:sldId id="294"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7" autoAdjust="0"/>
    <p:restoredTop sz="77089" autoAdjust="0"/>
  </p:normalViewPr>
  <p:slideViewPr>
    <p:cSldViewPr snapToGrid="0">
      <p:cViewPr varScale="1">
        <p:scale>
          <a:sx n="56" d="100"/>
          <a:sy n="56" d="100"/>
        </p:scale>
        <p:origin x="10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92976-599D-4518-AA88-8D9FB6469398}" type="datetimeFigureOut">
              <a:rPr lang="en-CA" smtClean="0"/>
              <a:t>2020-02-10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3788D-1F6E-43A7-83FD-4F54702C6425}" type="slidenum">
              <a:rPr lang="en-CA" smtClean="0"/>
              <a:t>‹#›</a:t>
            </a:fld>
            <a:endParaRPr lang="en-CA"/>
          </a:p>
        </p:txBody>
      </p:sp>
    </p:spTree>
    <p:extLst>
      <p:ext uri="{BB962C8B-B14F-4D97-AF65-F5344CB8AC3E}">
        <p14:creationId xmlns:p14="http://schemas.microsoft.com/office/powerpoint/2010/main" val="353824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Take the ‘search’ out of Search and Rescue</a:t>
            </a:r>
            <a:endParaRPr lang="en-CA" altLang="en-US"/>
          </a:p>
        </p:txBody>
      </p:sp>
      <p:sp>
        <p:nvSpPr>
          <p:cNvPr id="78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48BFE0D-1F05-4660-A002-572F061B0118}" type="slidenum">
              <a:rPr lang="en-CA" altLang="en-US"/>
              <a:pPr fontAlgn="base">
                <a:spcBef>
                  <a:spcPct val="0"/>
                </a:spcBef>
                <a:spcAft>
                  <a:spcPct val="0"/>
                </a:spcAft>
                <a:defRPr/>
              </a:pPr>
              <a:t>9</a:t>
            </a:fld>
            <a:endParaRPr lang="en-CA" altLang="en-US"/>
          </a:p>
        </p:txBody>
      </p:sp>
    </p:spTree>
    <p:extLst>
      <p:ext uri="{BB962C8B-B14F-4D97-AF65-F5344CB8AC3E}">
        <p14:creationId xmlns:p14="http://schemas.microsoft.com/office/powerpoint/2010/main" val="234662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a:prstGeom prst="rect">
            <a:avLst/>
          </a:prstGeo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757917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10196" y="1600647"/>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405018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178594"/>
            <a:ext cx="2742902" cy="594717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10195" y="178594"/>
            <a:ext cx="8085833" cy="59471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411739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6956201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529047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55999659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190625"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437" y="3536156"/>
            <a:ext cx="4833938" cy="794742"/>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472841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046831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103341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07029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5560465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10196" y="1600647"/>
            <a:ext cx="10971609" cy="45251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051417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61445016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18614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151930"/>
            <a:ext cx="2452688" cy="317896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190625" y="1151930"/>
            <a:ext cx="7215188"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88148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932801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371236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33521318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33375" y="2241352"/>
            <a:ext cx="5691188" cy="4107656"/>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437" y="2241352"/>
            <a:ext cx="5691188" cy="4107656"/>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10424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8290613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921837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195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a:prstGeom prst="rect">
            <a:avLst/>
          </a:prstGeo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28773791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38603806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Light"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386646887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887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7312" y="178594"/>
            <a:ext cx="2881313" cy="6170414"/>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33375" y="178594"/>
            <a:ext cx="8501063" cy="61704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32176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70852636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53002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197705126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190625"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437" y="1946672"/>
            <a:ext cx="4833938" cy="401835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4373768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045132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064754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10196" y="1600647"/>
            <a:ext cx="5414367" cy="4525119"/>
          </a:xfrm>
          <a:prstGeom prst="rect">
            <a:avLst/>
          </a:prstGeo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438" y="1600647"/>
            <a:ext cx="5414367" cy="4525119"/>
          </a:xfrm>
          <a:prstGeom prst="rect">
            <a:avLst/>
          </a:prstGeo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013988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6891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86652748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40296011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327941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78594"/>
            <a:ext cx="2452688" cy="57864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190625" y="178594"/>
            <a:ext cx="7215188" cy="5786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3247185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a:prstGeom prst="rect">
            <a:avLst/>
          </a:prstGeo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85056891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10196" y="1600647"/>
            <a:ext cx="10971609" cy="45251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31693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a:prstGeom prst="rect">
            <a:avLst/>
          </a:prstGeo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117444383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10196" y="1600647"/>
            <a:ext cx="5414367" cy="4525119"/>
          </a:xfrm>
          <a:prstGeom prst="rect">
            <a:avLst/>
          </a:prstGeo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67438" y="1600647"/>
            <a:ext cx="5414367" cy="4525119"/>
          </a:xfrm>
          <a:prstGeom prst="rect">
            <a:avLst/>
          </a:prstGeo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68367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a:prstGeom prst="rect">
            <a:avLst/>
          </a:prstGeo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a:prstGeom prst="rect">
            <a:avLst/>
          </a:prstGeo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353103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a:prstGeom prst="rect">
            <a:avLst/>
          </a:prstGeo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a:prstGeom prst="rect">
            <a:avLst/>
          </a:prstGeo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4180375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576068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0799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a:prstGeom prst="rect">
            <a:avLst/>
          </a:prstGeo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0754764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Light" charset="0"/>
            </a:endParaRPr>
          </a:p>
        </p:txBody>
      </p:sp>
      <p:sp>
        <p:nvSpPr>
          <p:cNvPr id="4" name="Text Placeholder 3"/>
          <p:cNvSpPr>
            <a:spLocks noGrp="1"/>
          </p:cNvSpPr>
          <p:nvPr>
            <p:ph type="body" sz="half" idx="2"/>
          </p:nvPr>
        </p:nvSpPr>
        <p:spPr>
          <a:xfrm>
            <a:off x="2390180" y="5367859"/>
            <a:ext cx="7314903" cy="804788"/>
          </a:xfrm>
          <a:prstGeom prst="rect">
            <a:avLst/>
          </a:prstGeo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58776775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10196" y="1600647"/>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7621282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7312" y="178594"/>
            <a:ext cx="2881313" cy="594717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33375" y="178594"/>
            <a:ext cx="8501063" cy="59471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56214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endParaRPr lang="en-CA"/>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4765792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870631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endParaRPr lang="en-CA"/>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345064321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33375" y="2241352"/>
            <a:ext cx="2690813" cy="4107656"/>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167062" y="2241352"/>
            <a:ext cx="2690813" cy="4107656"/>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703646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3319151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2972392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1858921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4056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1065062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Light" charset="0"/>
            </a:endParaRPr>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62625762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4883056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77312" y="178594"/>
            <a:ext cx="2881313" cy="6170414"/>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33375" y="178594"/>
            <a:ext cx="8501063" cy="61704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732074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4806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endParaRPr lang="en-CA"/>
          </a:p>
        </p:txBody>
      </p:sp>
      <p:sp>
        <p:nvSpPr>
          <p:cNvPr id="3" name="Content Placeholder 2"/>
          <p:cNvSpPr>
            <a:spLocks noGrp="1"/>
          </p:cNvSpPr>
          <p:nvPr>
            <p:ph idx="1"/>
          </p:nvPr>
        </p:nvSpPr>
        <p:spPr>
          <a:xfrm>
            <a:off x="4766965" y="273472"/>
            <a:ext cx="6814839" cy="5852294"/>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10196" y="1435448"/>
            <a:ext cx="4010918" cy="4690318"/>
          </a:xfrm>
          <a:prstGeom prst="rect">
            <a:avLst/>
          </a:prstGeo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48368071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endParaRPr lang="en-CA"/>
          </a:p>
        </p:txBody>
      </p:sp>
      <p:sp>
        <p:nvSpPr>
          <p:cNvPr id="3" name="Picture Placeholder 2"/>
          <p:cNvSpPr>
            <a:spLocks noGrp="1"/>
          </p:cNvSpPr>
          <p:nvPr>
            <p:ph type="pic" idx="1"/>
          </p:nvPr>
        </p:nvSpPr>
        <p:spPr>
          <a:xfrm>
            <a:off x="2390180" y="612800"/>
            <a:ext cx="7314903" cy="4114354"/>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CA" noProof="0">
              <a:sym typeface="Gill Sans" charset="0"/>
            </a:endParaRPr>
          </a:p>
        </p:txBody>
      </p:sp>
      <p:sp>
        <p:nvSpPr>
          <p:cNvPr id="4" name="Text Placeholder 3"/>
          <p:cNvSpPr>
            <a:spLocks noGrp="1"/>
          </p:cNvSpPr>
          <p:nvPr>
            <p:ph type="body" sz="half" idx="2"/>
          </p:nvPr>
        </p:nvSpPr>
        <p:spPr>
          <a:xfrm>
            <a:off x="2390180" y="5367859"/>
            <a:ext cx="7314903" cy="804788"/>
          </a:xfrm>
          <a:prstGeom prst="rect">
            <a:avLst/>
          </a:prstGeo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5934223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190625" y="178594"/>
            <a:ext cx="98107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142957213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5pPr>
      <a:lvl6pPr marL="321457"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6pPr>
      <a:lvl7pPr marL="642915"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7pPr>
      <a:lvl8pPr marL="964372"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8pPr>
      <a:lvl9pPr marL="1285829"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9pPr>
    </p:titleStyle>
    <p:bodyStyle>
      <a:lvl1pPr marL="625056"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584"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12"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640"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168"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190625" y="3536156"/>
            <a:ext cx="9810750"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7" name="Rectangle 2"/>
          <p:cNvSpPr>
            <a:spLocks noGrp="1" noChangeArrowheads="1"/>
          </p:cNvSpPr>
          <p:nvPr>
            <p:ph type="title"/>
          </p:nvPr>
        </p:nvSpPr>
        <p:spPr bwMode="auto">
          <a:xfrm>
            <a:off x="1190625" y="1151930"/>
            <a:ext cx="9810750"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40218714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5pPr>
      <a:lvl6pPr marL="321457"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6pPr>
      <a:lvl7pPr marL="642915"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7pPr>
      <a:lvl8pPr marL="964372"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8pPr>
      <a:lvl9pPr marL="1285829"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9pPr>
    </p:titleStyle>
    <p:bodyStyle>
      <a:lvl1pPr algn="ctr" rtl="0" eaLnBrk="0" fontAlgn="base" hangingPunct="0">
        <a:spcBef>
          <a:spcPct val="0"/>
        </a:spcBef>
        <a:spcAft>
          <a:spcPct val="0"/>
        </a:spcAft>
        <a:defRPr sz="2531">
          <a:solidFill>
            <a:schemeClr val="tx1"/>
          </a:solidFill>
          <a:latin typeface="+mn-lt"/>
          <a:ea typeface="+mn-ea"/>
          <a:cs typeface="+mn-cs"/>
          <a:sym typeface="Gill Sans" charset="0"/>
        </a:defRPr>
      </a:lvl1pPr>
      <a:lvl2pPr algn="ctr" rtl="0" eaLnBrk="0" fontAlgn="base" hangingPunct="0">
        <a:spcBef>
          <a:spcPct val="0"/>
        </a:spcBef>
        <a:spcAft>
          <a:spcPct val="0"/>
        </a:spcAft>
        <a:defRPr sz="2531">
          <a:solidFill>
            <a:schemeClr val="tx1"/>
          </a:solidFill>
          <a:latin typeface="+mn-lt"/>
          <a:ea typeface="+mn-ea"/>
          <a:cs typeface="+mn-cs"/>
          <a:sym typeface="Gill Sans" charset="0"/>
        </a:defRPr>
      </a:lvl2pPr>
      <a:lvl3pPr algn="ctr" rtl="0" eaLnBrk="0" fontAlgn="base" hangingPunct="0">
        <a:spcBef>
          <a:spcPct val="0"/>
        </a:spcBef>
        <a:spcAft>
          <a:spcPct val="0"/>
        </a:spcAft>
        <a:defRPr sz="2531">
          <a:solidFill>
            <a:schemeClr val="tx1"/>
          </a:solidFill>
          <a:latin typeface="+mn-lt"/>
          <a:ea typeface="+mn-ea"/>
          <a:cs typeface="+mn-cs"/>
          <a:sym typeface="Gill Sans" charset="0"/>
        </a:defRPr>
      </a:lvl3pPr>
      <a:lvl4pPr algn="ctr" rtl="0" eaLnBrk="0" fontAlgn="base" hangingPunct="0">
        <a:spcBef>
          <a:spcPct val="0"/>
        </a:spcBef>
        <a:spcAft>
          <a:spcPct val="0"/>
        </a:spcAft>
        <a:defRPr sz="2531">
          <a:solidFill>
            <a:schemeClr val="tx1"/>
          </a:solidFill>
          <a:latin typeface="+mn-lt"/>
          <a:ea typeface="+mn-ea"/>
          <a:cs typeface="+mn-cs"/>
          <a:sym typeface="Gill Sans" charset="0"/>
        </a:defRPr>
      </a:lvl4pPr>
      <a:lvl5pPr algn="ctr" rtl="0" eaLnBrk="0" fontAlgn="base" hangingPunct="0">
        <a:spcBef>
          <a:spcPct val="0"/>
        </a:spcBef>
        <a:spcAft>
          <a:spcPct val="0"/>
        </a:spcAft>
        <a:defRPr sz="2531">
          <a:solidFill>
            <a:schemeClr val="tx1"/>
          </a:solidFill>
          <a:latin typeface="+mn-lt"/>
          <a:ea typeface="+mn-ea"/>
          <a:cs typeface="+mn-cs"/>
          <a:sym typeface="Gill Sans" charset="0"/>
        </a:defRPr>
      </a:lvl5pPr>
      <a:lvl6pPr marL="321457" algn="ctr" rtl="0" fontAlgn="base">
        <a:spcBef>
          <a:spcPct val="0"/>
        </a:spcBef>
        <a:spcAft>
          <a:spcPct val="0"/>
        </a:spcAft>
        <a:defRPr sz="2531">
          <a:solidFill>
            <a:schemeClr val="tx1"/>
          </a:solidFill>
          <a:latin typeface="+mn-lt"/>
          <a:ea typeface="+mn-ea"/>
          <a:cs typeface="+mn-cs"/>
          <a:sym typeface="Gill Sans" charset="0"/>
        </a:defRPr>
      </a:lvl6pPr>
      <a:lvl7pPr marL="642915" algn="ctr" rtl="0" fontAlgn="base">
        <a:spcBef>
          <a:spcPct val="0"/>
        </a:spcBef>
        <a:spcAft>
          <a:spcPct val="0"/>
        </a:spcAft>
        <a:defRPr sz="2531">
          <a:solidFill>
            <a:schemeClr val="tx1"/>
          </a:solidFill>
          <a:latin typeface="+mn-lt"/>
          <a:ea typeface="+mn-ea"/>
          <a:cs typeface="+mn-cs"/>
          <a:sym typeface="Gill Sans" charset="0"/>
        </a:defRPr>
      </a:lvl7pPr>
      <a:lvl8pPr marL="964372" algn="ctr" rtl="0" fontAlgn="base">
        <a:spcBef>
          <a:spcPct val="0"/>
        </a:spcBef>
        <a:spcAft>
          <a:spcPct val="0"/>
        </a:spcAft>
        <a:defRPr sz="2531">
          <a:solidFill>
            <a:schemeClr val="tx1"/>
          </a:solidFill>
          <a:latin typeface="+mn-lt"/>
          <a:ea typeface="+mn-ea"/>
          <a:cs typeface="+mn-cs"/>
          <a:sym typeface="Gill Sans" charset="0"/>
        </a:defRPr>
      </a:lvl8pPr>
      <a:lvl9pPr marL="1285829" algn="ctr" rtl="0" fontAlgn="base">
        <a:spcBef>
          <a:spcPct val="0"/>
        </a:spcBef>
        <a:spcAft>
          <a:spcPct val="0"/>
        </a:spcAft>
        <a:defRPr sz="2531">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333375" y="178594"/>
            <a:ext cx="115252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Light" charset="0"/>
              </a:rPr>
              <a:t>Click to edit Master title style</a:t>
            </a:r>
          </a:p>
        </p:txBody>
      </p:sp>
      <p:sp>
        <p:nvSpPr>
          <p:cNvPr id="2051" name="Rectangle 2"/>
          <p:cNvSpPr>
            <a:spLocks noGrp="1" noChangeArrowheads="1"/>
          </p:cNvSpPr>
          <p:nvPr>
            <p:ph type="body" idx="1"/>
          </p:nvPr>
        </p:nvSpPr>
        <p:spPr bwMode="auto">
          <a:xfrm>
            <a:off x="333375" y="2241352"/>
            <a:ext cx="11525250" cy="4107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spTree>
    <p:extLst>
      <p:ext uri="{BB962C8B-B14F-4D97-AF65-F5344CB8AC3E}">
        <p14:creationId xmlns:p14="http://schemas.microsoft.com/office/powerpoint/2010/main" val="14189287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5062">
          <a:solidFill>
            <a:schemeClr val="tx1"/>
          </a:solidFill>
          <a:latin typeface="+mj-lt"/>
          <a:ea typeface="+mj-ea"/>
          <a:cs typeface="+mj-cs"/>
          <a:sym typeface="Gill Sans Light" charset="0"/>
        </a:defRPr>
      </a:lvl1pPr>
      <a:lvl2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2pPr>
      <a:lvl3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3pPr>
      <a:lvl4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4pPr>
      <a:lvl5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5pPr>
      <a:lvl6pPr marL="321457"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6pPr>
      <a:lvl7pPr marL="642915"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7pPr>
      <a:lvl8pPr marL="964372"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8pPr>
      <a:lvl9pPr marL="1285829"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9pPr>
    </p:titleStyle>
    <p:bodyStyle>
      <a:lvl1pPr marL="214305"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1pPr>
      <a:lvl2pPr marL="446469"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2pPr>
      <a:lvl3pPr marL="714350"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3pPr>
      <a:lvl4pPr marL="982231"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4pPr>
      <a:lvl5pPr marL="1250112"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5pPr>
      <a:lvl6pPr marL="1571569"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6pPr>
      <a:lvl7pPr marL="1893026"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7pPr>
      <a:lvl8pPr marL="2214484"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8pPr>
      <a:lvl9pPr marL="2535941"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1190625" y="178594"/>
            <a:ext cx="98107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title style</a:t>
            </a:r>
          </a:p>
        </p:txBody>
      </p:sp>
      <p:sp>
        <p:nvSpPr>
          <p:cNvPr id="3075" name="Rectangle 2"/>
          <p:cNvSpPr>
            <a:spLocks noGrp="1" noChangeArrowheads="1"/>
          </p:cNvSpPr>
          <p:nvPr>
            <p:ph type="body" idx="1"/>
          </p:nvPr>
        </p:nvSpPr>
        <p:spPr bwMode="auto">
          <a:xfrm>
            <a:off x="1190625" y="1946672"/>
            <a:ext cx="981075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Tree>
    <p:extLst>
      <p:ext uri="{BB962C8B-B14F-4D97-AF65-F5344CB8AC3E}">
        <p14:creationId xmlns:p14="http://schemas.microsoft.com/office/powerpoint/2010/main" val="44227497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eaLnBrk="0" fontAlgn="base" hangingPunct="0">
        <a:spcBef>
          <a:spcPct val="0"/>
        </a:spcBef>
        <a:spcAft>
          <a:spcPct val="0"/>
        </a:spcAft>
        <a:defRPr sz="5906">
          <a:solidFill>
            <a:schemeClr val="tx1"/>
          </a:solidFill>
          <a:latin typeface="+mj-lt"/>
          <a:ea typeface="+mj-ea"/>
          <a:cs typeface="+mj-cs"/>
          <a:sym typeface="Gill Sans" charset="0"/>
        </a:defRPr>
      </a:lvl1pPr>
      <a:lvl2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906">
          <a:solidFill>
            <a:schemeClr val="tx1"/>
          </a:solidFill>
          <a:latin typeface="Gill Sans" charset="0"/>
          <a:ea typeface="Heiti SC Light" charset="0"/>
          <a:cs typeface="Heiti SC Light" charset="0"/>
          <a:sym typeface="Gill Sans" charset="0"/>
        </a:defRPr>
      </a:lvl5pPr>
      <a:lvl6pPr marL="321457"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6pPr>
      <a:lvl7pPr marL="642915"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7pPr>
      <a:lvl8pPr marL="964372"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8pPr>
      <a:lvl9pPr marL="1285829" algn="ctr" rtl="0" fontAlgn="base">
        <a:spcBef>
          <a:spcPct val="0"/>
        </a:spcBef>
        <a:spcAft>
          <a:spcPct val="0"/>
        </a:spcAft>
        <a:defRPr sz="5906">
          <a:solidFill>
            <a:schemeClr val="tx1"/>
          </a:solidFill>
          <a:latin typeface="Gill Sans" charset="0"/>
          <a:ea typeface="Heiti SC Light" charset="0"/>
          <a:cs typeface="Heiti SC Light" charset="0"/>
          <a:sym typeface="Gill Sans" charset="0"/>
        </a:defRPr>
      </a:lvl9pPr>
    </p:titleStyle>
    <p:bodyStyle>
      <a:lvl1pPr marL="589338"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01866"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14394"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26922"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39450" indent="-401822" algn="l" rtl="0" eaLnBrk="0" fontAlgn="base" hangingPunct="0">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60908"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482365"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03822"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25280"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333375" y="178594"/>
            <a:ext cx="115252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Light" charset="0"/>
              </a:rPr>
              <a:t>Click to edit Master title style</a:t>
            </a:r>
          </a:p>
        </p:txBody>
      </p:sp>
    </p:spTree>
    <p:extLst>
      <p:ext uri="{BB962C8B-B14F-4D97-AF65-F5344CB8AC3E}">
        <p14:creationId xmlns:p14="http://schemas.microsoft.com/office/powerpoint/2010/main" val="34905537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eaLnBrk="0" fontAlgn="base" hangingPunct="0">
        <a:spcBef>
          <a:spcPct val="0"/>
        </a:spcBef>
        <a:spcAft>
          <a:spcPct val="0"/>
        </a:spcAft>
        <a:defRPr sz="5062">
          <a:solidFill>
            <a:schemeClr val="tx1"/>
          </a:solidFill>
          <a:latin typeface="+mj-lt"/>
          <a:ea typeface="+mj-ea"/>
          <a:cs typeface="+mj-cs"/>
          <a:sym typeface="Gill Sans Light" charset="0"/>
        </a:defRPr>
      </a:lvl1pPr>
      <a:lvl2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2pPr>
      <a:lvl3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3pPr>
      <a:lvl4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4pPr>
      <a:lvl5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5pPr>
      <a:lvl6pPr marL="321457"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6pPr>
      <a:lvl7pPr marL="642915"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7pPr>
      <a:lvl8pPr marL="964372"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8pPr>
      <a:lvl9pPr marL="1285829"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9pPr>
    </p:titleStyle>
    <p:bodyStyle>
      <a:lvl1pPr marL="214305"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1pPr>
      <a:lvl2pPr marL="482186"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2pPr>
      <a:lvl3pPr marL="750067"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3pPr>
      <a:lvl4pPr marL="1017948"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4pPr>
      <a:lvl5pPr marL="1285829"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5pPr>
      <a:lvl6pPr marL="1607287"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6pPr>
      <a:lvl7pPr marL="1928744"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7pPr>
      <a:lvl8pPr marL="2250201"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8pPr>
      <a:lvl9pPr marL="2571659"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333375" y="178594"/>
            <a:ext cx="1152525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Light" charset="0"/>
              </a:rPr>
              <a:t>Click to edit Master title style</a:t>
            </a:r>
          </a:p>
        </p:txBody>
      </p:sp>
      <p:sp>
        <p:nvSpPr>
          <p:cNvPr id="6147" name="Rectangle 2"/>
          <p:cNvSpPr>
            <a:spLocks noGrp="1" noChangeArrowheads="1"/>
          </p:cNvSpPr>
          <p:nvPr>
            <p:ph type="body" idx="1"/>
          </p:nvPr>
        </p:nvSpPr>
        <p:spPr bwMode="auto">
          <a:xfrm>
            <a:off x="333375" y="2241352"/>
            <a:ext cx="5524500" cy="4107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en-US" altLang="en-US">
                <a:sym typeface="Gill Sans Light" charset="0"/>
              </a:rPr>
              <a:t>Click to edit Master text styles</a:t>
            </a:r>
          </a:p>
          <a:p>
            <a:pPr lvl="1"/>
            <a:r>
              <a:rPr lang="en-US" altLang="en-US">
                <a:sym typeface="Gill Sans Light" charset="0"/>
              </a:rPr>
              <a:t>Second level</a:t>
            </a:r>
          </a:p>
          <a:p>
            <a:pPr lvl="2"/>
            <a:r>
              <a:rPr lang="en-US" altLang="en-US">
                <a:sym typeface="Gill Sans Light" charset="0"/>
              </a:rPr>
              <a:t>Third level</a:t>
            </a:r>
          </a:p>
          <a:p>
            <a:pPr lvl="3"/>
            <a:r>
              <a:rPr lang="en-US" altLang="en-US">
                <a:sym typeface="Gill Sans Light" charset="0"/>
              </a:rPr>
              <a:t>Fourth level</a:t>
            </a:r>
          </a:p>
          <a:p>
            <a:pPr lvl="4"/>
            <a:r>
              <a:rPr lang="en-US" altLang="en-US">
                <a:sym typeface="Gill Sans Light" charset="0"/>
              </a:rPr>
              <a:t>Fifth level</a:t>
            </a:r>
          </a:p>
        </p:txBody>
      </p:sp>
    </p:spTree>
    <p:extLst>
      <p:ext uri="{BB962C8B-B14F-4D97-AF65-F5344CB8AC3E}">
        <p14:creationId xmlns:p14="http://schemas.microsoft.com/office/powerpoint/2010/main" val="381349260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5062">
          <a:solidFill>
            <a:schemeClr val="tx1"/>
          </a:solidFill>
          <a:latin typeface="+mj-lt"/>
          <a:ea typeface="+mj-ea"/>
          <a:cs typeface="+mj-cs"/>
          <a:sym typeface="Gill Sans Light" charset="0"/>
        </a:defRPr>
      </a:lvl1pPr>
      <a:lvl2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2pPr>
      <a:lvl3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3pPr>
      <a:lvl4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4pPr>
      <a:lvl5pPr algn="ctr" rtl="0" eaLnBrk="0" fontAlgn="base" hangingPunct="0">
        <a:spcBef>
          <a:spcPct val="0"/>
        </a:spcBef>
        <a:spcAft>
          <a:spcPct val="0"/>
        </a:spcAft>
        <a:defRPr sz="5062">
          <a:solidFill>
            <a:schemeClr val="tx1"/>
          </a:solidFill>
          <a:latin typeface="Gill Sans Light" charset="0"/>
          <a:ea typeface="Heiti SC Light" charset="0"/>
          <a:cs typeface="Heiti SC Light" charset="0"/>
          <a:sym typeface="Gill Sans Light" charset="0"/>
        </a:defRPr>
      </a:lvl5pPr>
      <a:lvl6pPr marL="321457"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6pPr>
      <a:lvl7pPr marL="642915"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7pPr>
      <a:lvl8pPr marL="964372"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8pPr>
      <a:lvl9pPr marL="1285829" algn="ctr" rtl="0" fontAlgn="base">
        <a:spcBef>
          <a:spcPct val="0"/>
        </a:spcBef>
        <a:spcAft>
          <a:spcPct val="0"/>
        </a:spcAft>
        <a:defRPr sz="5062">
          <a:solidFill>
            <a:schemeClr val="tx1"/>
          </a:solidFill>
          <a:latin typeface="Gill Sans Light" charset="0"/>
          <a:ea typeface="Heiti SC Light" charset="0"/>
          <a:cs typeface="Heiti SC Light" charset="0"/>
          <a:sym typeface="Gill Sans Light" charset="0"/>
        </a:defRPr>
      </a:lvl9pPr>
    </p:titleStyle>
    <p:bodyStyle>
      <a:lvl1pPr marL="214305"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1pPr>
      <a:lvl2pPr marL="446469"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2pPr>
      <a:lvl3pPr marL="714350"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3pPr>
      <a:lvl4pPr marL="982231"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4pPr>
      <a:lvl5pPr marL="1250112" indent="-214305" algn="l" rtl="0" eaLnBrk="0" fontAlgn="base" hangingPunct="0">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5pPr>
      <a:lvl6pPr marL="1571569"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6pPr>
      <a:lvl7pPr marL="1893026"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7pPr>
      <a:lvl8pPr marL="2214484"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8pPr>
      <a:lvl9pPr marL="2535941" indent="-214305" algn="l" rtl="0" fontAlgn="base">
        <a:spcBef>
          <a:spcPts val="2672"/>
        </a:spcBef>
        <a:spcAft>
          <a:spcPct val="0"/>
        </a:spcAft>
        <a:buClr>
          <a:srgbClr val="414141"/>
        </a:buClr>
        <a:buSzPct val="81000"/>
        <a:buFont typeface="Gill Sans Light" charset="0"/>
        <a:buChar char="•"/>
        <a:defRPr sz="2672">
          <a:solidFill>
            <a:schemeClr val="tx1"/>
          </a:solidFill>
          <a:latin typeface="+mn-lt"/>
          <a:ea typeface="+mn-ea"/>
          <a:cs typeface="+mn-cs"/>
          <a:sym typeface="Gill Sans Light"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video" Target="file:///D:\Pics\HS2017-1149-001.mp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05" y="3624338"/>
            <a:ext cx="2205633" cy="26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4035" name="Rectangle 2"/>
          <p:cNvSpPr>
            <a:spLocks noGrp="1" noChangeArrowheads="1"/>
          </p:cNvSpPr>
          <p:nvPr>
            <p:ph type="title"/>
          </p:nvPr>
        </p:nvSpPr>
        <p:spPr>
          <a:xfrm>
            <a:off x="1970484" y="660400"/>
            <a:ext cx="8090297" cy="2572147"/>
          </a:xfrm>
        </p:spPr>
        <p:txBody>
          <a:bodyPr/>
          <a:lstStyle/>
          <a:p>
            <a:pPr eaLnBrk="1" hangingPunct="1"/>
            <a:r>
              <a:rPr lang="fr-FR" altLang="en-US" sz="5062" dirty="0">
                <a:latin typeface="Gill Sans Light" charset="0"/>
                <a:cs typeface="Gill Sans Light" charset="0"/>
                <a:sym typeface="Gill Sans Light" charset="0"/>
              </a:rPr>
              <a:t>Centre conjoint de coordination de sauvetage à </a:t>
            </a:r>
            <a:r>
              <a:rPr lang="fr-FR" altLang="en-US" sz="5062" dirty="0">
                <a:solidFill>
                  <a:srgbClr val="6E0500"/>
                </a:solidFill>
                <a:latin typeface="Gill Sans Light" charset="0"/>
                <a:cs typeface="Gill Sans Light" charset="0"/>
                <a:sym typeface="Gill Sans Light" charset="0"/>
              </a:rPr>
              <a:t>Halifax</a:t>
            </a:r>
            <a:endParaRPr lang="en-US" altLang="en-US" sz="5062" dirty="0">
              <a:latin typeface="Gill Sans Light" charset="0"/>
              <a:sym typeface="Gill Sans Light" charset="0"/>
            </a:endParaRPr>
          </a:p>
        </p:txBody>
      </p:sp>
      <p:sp>
        <p:nvSpPr>
          <p:cNvPr id="44036" name="Rectangle 3"/>
          <p:cNvSpPr>
            <a:spLocks noGrp="1" noChangeArrowheads="1"/>
          </p:cNvSpPr>
          <p:nvPr>
            <p:ph type="body" idx="1"/>
          </p:nvPr>
        </p:nvSpPr>
        <p:spPr>
          <a:xfrm>
            <a:off x="4203699" y="4173873"/>
            <a:ext cx="6793707" cy="1589881"/>
          </a:xfrm>
        </p:spPr>
        <p:txBody>
          <a:bodyPr/>
          <a:lstStyle/>
          <a:p>
            <a:pPr eaLnBrk="1" hangingPunct="1"/>
            <a:r>
              <a:rPr lang="fr-FR" altLang="en-US" sz="3797" dirty="0">
                <a:solidFill>
                  <a:srgbClr val="6E0500"/>
                </a:solidFill>
                <a:latin typeface="Gill Sans Light" charset="0"/>
                <a:cs typeface="Gill Sans Light" charset="0"/>
                <a:sym typeface="Gill Sans Light" charset="0"/>
              </a:rPr>
              <a:t>Système de recherche et de sauvetage du Canada </a:t>
            </a:r>
            <a:endParaRPr lang="en-US" altLang="en-US" sz="3797" dirty="0">
              <a:solidFill>
                <a:srgbClr val="6E0500"/>
              </a:solidFill>
              <a:latin typeface="Gill Sans Light" charset="0"/>
              <a:sym typeface="Gill Sans Light" charset="0"/>
            </a:endParaRPr>
          </a:p>
        </p:txBody>
      </p:sp>
    </p:spTree>
    <p:extLst>
      <p:ext uri="{BB962C8B-B14F-4D97-AF65-F5344CB8AC3E}">
        <p14:creationId xmlns:p14="http://schemas.microsoft.com/office/powerpoint/2010/main" val="255234553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1774031" y="178594"/>
            <a:ext cx="8643938" cy="1275829"/>
          </a:xfrm>
        </p:spPr>
        <p:txBody>
          <a:bodyPr/>
          <a:lstStyle/>
          <a:p>
            <a:pPr eaLnBrk="1" hangingPunct="1"/>
            <a:r>
              <a:rPr lang="en-US" altLang="en-US" dirty="0"/>
              <a:t>PERSONNEL</a:t>
            </a:r>
          </a:p>
        </p:txBody>
      </p:sp>
      <p:sp>
        <p:nvSpPr>
          <p:cNvPr id="66563" name="Rectangle 2"/>
          <p:cNvSpPr>
            <a:spLocks noGrp="1" noChangeArrowheads="1"/>
          </p:cNvSpPr>
          <p:nvPr>
            <p:ph type="body" idx="1"/>
          </p:nvPr>
        </p:nvSpPr>
        <p:spPr>
          <a:xfrm>
            <a:off x="1411486" y="839390"/>
            <a:ext cx="8581430" cy="5179219"/>
          </a:xfrm>
        </p:spPr>
        <p:txBody>
          <a:bodyPr/>
          <a:lstStyle/>
          <a:p>
            <a:pPr eaLnBrk="1" hangingPunct="1"/>
            <a:r>
              <a:rPr lang="en-US" altLang="en-US" sz="1687" b="1" dirty="0">
                <a:ea typeface="Gill Sans"/>
                <a:cs typeface="Gill Sans"/>
              </a:rPr>
              <a:t>3 </a:t>
            </a:r>
            <a:r>
              <a:rPr lang="en-US" altLang="en-US" sz="1687" b="1" dirty="0" err="1">
                <a:ea typeface="Gill Sans"/>
                <a:cs typeface="Gill Sans"/>
              </a:rPr>
              <a:t>coordonnateurs</a:t>
            </a:r>
            <a:r>
              <a:rPr lang="en-US" altLang="en-US" sz="1687" b="1" dirty="0">
                <a:ea typeface="Gill Sans"/>
                <a:cs typeface="Gill Sans"/>
              </a:rPr>
              <a:t> </a:t>
            </a:r>
            <a:r>
              <a:rPr lang="en-US" altLang="en-US" sz="1687" b="1" dirty="0" err="1">
                <a:ea typeface="Gill Sans"/>
                <a:cs typeface="Gill Sans"/>
              </a:rPr>
              <a:t>maritimes</a:t>
            </a:r>
            <a:r>
              <a:rPr lang="en-US" altLang="en-US" sz="1687" b="1" dirty="0">
                <a:ea typeface="Gill Sans"/>
                <a:cs typeface="Gill Sans"/>
              </a:rPr>
              <a:t> :</a:t>
            </a:r>
            <a:endParaRPr lang="en-US" altLang="en-US" sz="1687" b="1" dirty="0">
              <a:ea typeface="Heiti SC Medium"/>
              <a:cs typeface="Heiti SC Medium"/>
            </a:endParaRPr>
          </a:p>
          <a:p>
            <a:pPr marL="482186" lvl="1" eaLnBrk="1" hangingPunct="1"/>
            <a:r>
              <a:rPr lang="fr-FR" altLang="en-US" sz="1687" dirty="0"/>
              <a:t>Agents de la GCC chevronnés ayant passé du temps en mer</a:t>
            </a:r>
            <a:endParaRPr lang="en-US" altLang="en-US" sz="1687" dirty="0"/>
          </a:p>
          <a:p>
            <a:pPr eaLnBrk="1" hangingPunct="1"/>
            <a:r>
              <a:rPr lang="en-US" altLang="en-US" sz="1687" b="1" dirty="0">
                <a:ea typeface="Gill Sans"/>
                <a:cs typeface="Gill Sans"/>
              </a:rPr>
              <a:t>1 </a:t>
            </a:r>
            <a:r>
              <a:rPr lang="en-US" altLang="en-US" sz="1687" b="1" dirty="0" err="1">
                <a:ea typeface="Gill Sans"/>
                <a:cs typeface="Gill Sans"/>
              </a:rPr>
              <a:t>coordonnateur</a:t>
            </a:r>
            <a:r>
              <a:rPr lang="en-US" altLang="en-US" sz="1687" b="1" dirty="0">
                <a:ea typeface="Gill Sans"/>
                <a:cs typeface="Gill Sans"/>
              </a:rPr>
              <a:t> </a:t>
            </a:r>
            <a:r>
              <a:rPr lang="en-US" altLang="en-US" sz="1687" b="1" dirty="0" err="1">
                <a:ea typeface="Gill Sans"/>
                <a:cs typeface="Gill Sans"/>
              </a:rPr>
              <a:t>aéronautique</a:t>
            </a:r>
            <a:r>
              <a:rPr lang="en-US" altLang="en-US" sz="1687" b="1" dirty="0">
                <a:ea typeface="Gill Sans"/>
                <a:cs typeface="Gill Sans"/>
              </a:rPr>
              <a:t> :</a:t>
            </a:r>
            <a:endParaRPr lang="en-US" altLang="en-US" sz="1687" b="1" dirty="0">
              <a:ea typeface="Heiti SC Medium"/>
              <a:cs typeface="Heiti SC Medium"/>
            </a:endParaRPr>
          </a:p>
          <a:p>
            <a:pPr marL="482186" lvl="1" eaLnBrk="1" hangingPunct="1"/>
            <a:r>
              <a:rPr lang="fr-FR" altLang="en-US" sz="1687" dirty="0"/>
              <a:t>Officiers de l’Aviation canadienne chevronnés ayant fait partie d’un escadron de recherche et sauvetage en tant que pilotes ou navigateur</a:t>
            </a:r>
            <a:endParaRPr lang="en-US" altLang="en-US" sz="1687" dirty="0"/>
          </a:p>
          <a:p>
            <a:pPr eaLnBrk="1" hangingPunct="1"/>
            <a:r>
              <a:rPr lang="en-US" altLang="en-US" sz="1687" b="1" dirty="0">
                <a:ea typeface="Gill Sans"/>
                <a:cs typeface="Gill Sans"/>
              </a:rPr>
              <a:t>1 </a:t>
            </a:r>
            <a:r>
              <a:rPr lang="en-US" altLang="en-US" sz="1687" b="1" dirty="0" err="1">
                <a:ea typeface="Gill Sans"/>
                <a:cs typeface="Gill Sans"/>
              </a:rPr>
              <a:t>coordonnateur</a:t>
            </a:r>
            <a:r>
              <a:rPr lang="en-US" altLang="en-US" sz="1687" b="1" dirty="0">
                <a:ea typeface="Gill Sans"/>
                <a:cs typeface="Gill Sans"/>
              </a:rPr>
              <a:t> </a:t>
            </a:r>
            <a:r>
              <a:rPr lang="en-US" altLang="en-US" sz="1687" b="1" dirty="0" err="1">
                <a:ea typeface="Gill Sans"/>
                <a:cs typeface="Gill Sans"/>
              </a:rPr>
              <a:t>aéronautique</a:t>
            </a:r>
            <a:r>
              <a:rPr lang="en-US" altLang="en-US" sz="1687" b="1" dirty="0">
                <a:ea typeface="Gill Sans"/>
                <a:cs typeface="Gill Sans"/>
              </a:rPr>
              <a:t> adjoint :</a:t>
            </a:r>
            <a:endParaRPr lang="en-US" altLang="en-US" sz="1687" b="1" dirty="0">
              <a:ea typeface="Heiti SC Medium"/>
              <a:cs typeface="Heiti SC Medium"/>
            </a:endParaRPr>
          </a:p>
          <a:p>
            <a:pPr marL="482186" lvl="1" eaLnBrk="1" hangingPunct="1"/>
            <a:r>
              <a:rPr lang="fr-FR" altLang="en-US" sz="1687" dirty="0"/>
              <a:t>Militaires du rang de l’Aviation canadienne</a:t>
            </a:r>
            <a:endParaRPr lang="en-US" altLang="en-US" sz="1687" dirty="0"/>
          </a:p>
          <a:p>
            <a:pPr eaLnBrk="1" hangingPunct="1"/>
            <a:r>
              <a:rPr lang="fr-FR" altLang="en-US" sz="1687" b="1" dirty="0">
                <a:ea typeface="Gill Sans"/>
                <a:cs typeface="Gill Sans"/>
              </a:rPr>
              <a:t>Activités 24 heures sur 24; quarts de travail de 12 heures</a:t>
            </a:r>
            <a:endParaRPr lang="en-US" altLang="en-US" sz="1687" b="1" dirty="0">
              <a:ea typeface="Heiti SC Medium"/>
              <a:cs typeface="Heiti SC Medium"/>
            </a:endParaRPr>
          </a:p>
        </p:txBody>
      </p:sp>
      <p:pic>
        <p:nvPicPr>
          <p:cNvPr id="6656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7320" y="3655814"/>
            <a:ext cx="4842123" cy="272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34312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ChangeArrowheads="1"/>
          </p:cNvSpPr>
          <p:nvPr>
            <p:ph type="title"/>
          </p:nvPr>
        </p:nvSpPr>
        <p:spPr>
          <a:xfrm>
            <a:off x="1774031" y="178594"/>
            <a:ext cx="8643938" cy="1275829"/>
          </a:xfrm>
        </p:spPr>
        <p:txBody>
          <a:bodyPr/>
          <a:lstStyle/>
          <a:p>
            <a:pPr eaLnBrk="1" hangingPunct="1"/>
            <a:r>
              <a:rPr lang="en-US" altLang="en-US" dirty="0"/>
              <a:t>RESPONSABILITÉS</a:t>
            </a:r>
          </a:p>
        </p:txBody>
      </p:sp>
      <p:sp>
        <p:nvSpPr>
          <p:cNvPr id="54275" name="Rectangle 2"/>
          <p:cNvSpPr>
            <a:spLocks noGrp="1" noChangeArrowheads="1"/>
          </p:cNvSpPr>
          <p:nvPr>
            <p:ph type="body" idx="1"/>
          </p:nvPr>
        </p:nvSpPr>
        <p:spPr>
          <a:xfrm>
            <a:off x="1988344" y="1598415"/>
            <a:ext cx="8206383" cy="5172521"/>
          </a:xfrm>
        </p:spPr>
        <p:txBody>
          <a:bodyPr/>
          <a:lstStyle/>
          <a:p>
            <a:pPr eaLnBrk="1" hangingPunct="1"/>
            <a:r>
              <a:rPr lang="fr-FR" altLang="en-US" dirty="0"/>
              <a:t>Coordonner, contrôler et mener les opérations de recherche et sauvetage aéronautiques et maritimes</a:t>
            </a:r>
          </a:p>
          <a:p>
            <a:pPr eaLnBrk="1" hangingPunct="1"/>
            <a:r>
              <a:rPr lang="fr-FR" altLang="en-US" dirty="0"/>
              <a:t>Coordonner les interventions des Services de recherche et sauvetage en cas d’incident nécessitant une aide humanitaire conformément aux politiques nationales et aux directives régionales</a:t>
            </a:r>
          </a:p>
          <a:p>
            <a:pPr eaLnBrk="1" hangingPunct="1"/>
            <a:r>
              <a:rPr lang="fr-FR" altLang="en-US" dirty="0"/>
              <a:t>Fournir des ressources aériennes de recherche et sauvetage et des équipages (Aviation canadienne)</a:t>
            </a:r>
          </a:p>
          <a:p>
            <a:pPr eaLnBrk="1" hangingPunct="1"/>
            <a:r>
              <a:rPr lang="fr-FR" altLang="en-US" dirty="0"/>
              <a:t>Fournir des ressources maritimes de recherche et sauvetage et des équipages (GCC) </a:t>
            </a:r>
          </a:p>
        </p:txBody>
      </p:sp>
    </p:spTree>
    <p:extLst>
      <p:ext uri="{BB962C8B-B14F-4D97-AF65-F5344CB8AC3E}">
        <p14:creationId xmlns:p14="http://schemas.microsoft.com/office/powerpoint/2010/main" val="109336539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1640086" y="188640"/>
            <a:ext cx="8893969" cy="1265783"/>
          </a:xfrm>
        </p:spPr>
        <p:txBody>
          <a:bodyPr/>
          <a:lstStyle/>
          <a:p>
            <a:pPr eaLnBrk="1" hangingPunct="1"/>
            <a:r>
              <a:rPr lang="fr-FR" altLang="en-US" sz="4400" dirty="0"/>
              <a:t>RESSOURCES PRIMAIRES DE RECHERCHE ET SAUVETAGE</a:t>
            </a:r>
            <a:endParaRPr lang="en-US" altLang="en-US" sz="4400" dirty="0"/>
          </a:p>
        </p:txBody>
      </p:sp>
      <p:sp>
        <p:nvSpPr>
          <p:cNvPr id="55299" name="Rectangle 2"/>
          <p:cNvSpPr>
            <a:spLocks noGrp="1" noChangeArrowheads="1"/>
          </p:cNvSpPr>
          <p:nvPr>
            <p:ph type="body" idx="1"/>
          </p:nvPr>
        </p:nvSpPr>
        <p:spPr>
          <a:xfrm>
            <a:off x="1774030" y="1660922"/>
            <a:ext cx="9897269" cy="4875609"/>
          </a:xfrm>
        </p:spPr>
        <p:txBody>
          <a:bodyPr/>
          <a:lstStyle/>
          <a:p>
            <a:pPr eaLnBrk="1" hangingPunct="1">
              <a:lnSpc>
                <a:spcPct val="90000"/>
              </a:lnSpc>
            </a:pPr>
            <a:r>
              <a:rPr lang="en-US" altLang="en-US" sz="2812" b="1" dirty="0">
                <a:cs typeface="Gill Sans" charset="0"/>
              </a:rPr>
              <a:t>MDN</a:t>
            </a:r>
            <a:endParaRPr lang="en-US" altLang="en-US" sz="2812" b="1" dirty="0">
              <a:cs typeface="Heiti SC Medium" charset="0"/>
            </a:endParaRPr>
          </a:p>
          <a:p>
            <a:pPr marL="482186" lvl="1" eaLnBrk="1" hangingPunct="1">
              <a:lnSpc>
                <a:spcPct val="90000"/>
              </a:lnSpc>
            </a:pPr>
            <a:r>
              <a:rPr lang="fr-FR" altLang="en-US" sz="2812" dirty="0"/>
              <a:t>Hélicoptère CH-149 </a:t>
            </a:r>
            <a:r>
              <a:rPr lang="fr-FR" altLang="en-US" sz="2812" dirty="0" err="1"/>
              <a:t>Cormorant</a:t>
            </a:r>
            <a:endParaRPr lang="fr-FR" altLang="en-US" sz="2812" dirty="0"/>
          </a:p>
          <a:p>
            <a:pPr marL="482186" lvl="1" eaLnBrk="1" hangingPunct="1">
              <a:lnSpc>
                <a:spcPct val="90000"/>
              </a:lnSpc>
            </a:pPr>
            <a:r>
              <a:rPr lang="fr-FR" altLang="en-US" sz="2812" dirty="0"/>
              <a:t>Avion CC-130 Hercules</a:t>
            </a:r>
            <a:endParaRPr lang="en-US" altLang="en-US" sz="2812" dirty="0"/>
          </a:p>
          <a:p>
            <a:pPr eaLnBrk="1" hangingPunct="1">
              <a:lnSpc>
                <a:spcPct val="90000"/>
              </a:lnSpc>
            </a:pPr>
            <a:r>
              <a:rPr lang="en-US" altLang="en-US" sz="2812" b="1" dirty="0">
                <a:cs typeface="Gill Sans" charset="0"/>
              </a:rPr>
              <a:t>GCC</a:t>
            </a:r>
            <a:endParaRPr lang="en-US" altLang="en-US" sz="2812" b="1" dirty="0">
              <a:cs typeface="Heiti SC Medium" charset="0"/>
            </a:endParaRPr>
          </a:p>
          <a:p>
            <a:pPr marL="482186" lvl="1" eaLnBrk="1" hangingPunct="1">
              <a:lnSpc>
                <a:spcPct val="90000"/>
              </a:lnSpc>
            </a:pPr>
            <a:r>
              <a:rPr lang="fr-FR" altLang="en-US" sz="2812" dirty="0"/>
              <a:t>Navires polyvalents affectés aux opérations de recherche et sauvetage</a:t>
            </a:r>
          </a:p>
          <a:p>
            <a:pPr marL="482186" lvl="1" eaLnBrk="1" hangingPunct="1">
              <a:lnSpc>
                <a:spcPct val="90000"/>
              </a:lnSpc>
            </a:pPr>
            <a:r>
              <a:rPr lang="fr-FR" altLang="en-US" sz="2812" dirty="0"/>
              <a:t>Stations de bateaux de sauvetage</a:t>
            </a:r>
          </a:p>
          <a:p>
            <a:pPr marL="482186" lvl="1" eaLnBrk="1" hangingPunct="1">
              <a:lnSpc>
                <a:spcPct val="90000"/>
              </a:lnSpc>
            </a:pPr>
            <a:r>
              <a:rPr lang="fr-FR" altLang="en-US" sz="2812" dirty="0"/>
              <a:t>Stations d’embarcations de sauvetage côtier (été seulement)</a:t>
            </a:r>
          </a:p>
        </p:txBody>
      </p:sp>
    </p:spTree>
    <p:extLst>
      <p:ext uri="{BB962C8B-B14F-4D97-AF65-F5344CB8AC3E}">
        <p14:creationId xmlns:p14="http://schemas.microsoft.com/office/powerpoint/2010/main" val="500355598"/>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953" y="0"/>
            <a:ext cx="953802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9394" name="Rectangle 2"/>
          <p:cNvSpPr>
            <a:spLocks noGrp="1" noChangeArrowheads="1"/>
          </p:cNvSpPr>
          <p:nvPr>
            <p:ph type="title"/>
          </p:nvPr>
        </p:nvSpPr>
        <p:spPr>
          <a:xfrm>
            <a:off x="1774031" y="178594"/>
            <a:ext cx="8643938" cy="1275829"/>
          </a:xfrm>
        </p:spPr>
        <p:txBody>
          <a:bodyPr/>
          <a:lstStyle/>
          <a:p>
            <a:pPr eaLnBrk="1" hangingPunct="1">
              <a:defRPr/>
            </a:pPr>
            <a:r>
              <a:rPr lang="en-US" altLang="en-US" sz="4800" b="1" dirty="0">
                <a:solidFill>
                  <a:srgbClr val="6E0500"/>
                </a:solidFill>
                <a:effectLst>
                  <a:outerShdw blurRad="38100" dist="38100" dir="2700000" algn="tl">
                    <a:srgbClr val="C0C0C0"/>
                  </a:outerShdw>
                </a:effectLst>
                <a:ea typeface="Gill Sans" charset="0"/>
                <a:cs typeface="Gill Sans" charset="0"/>
              </a:rPr>
              <a:t>CARACTÉRISTIQUES DU CH-149</a:t>
            </a:r>
            <a:endParaRPr lang="en-US" altLang="en-US" sz="4800" b="1" dirty="0">
              <a:solidFill>
                <a:srgbClr val="6E0500"/>
              </a:solidFill>
              <a:effectLst>
                <a:outerShdw blurRad="38100" dist="38100" dir="2700000" algn="tl">
                  <a:srgbClr val="C0C0C0"/>
                </a:outerShdw>
              </a:effectLst>
              <a:ea typeface="Heiti SC Medium" charset="0"/>
              <a:cs typeface="Heiti SC Medium" charset="0"/>
            </a:endParaRPr>
          </a:p>
        </p:txBody>
      </p:sp>
      <p:sp>
        <p:nvSpPr>
          <p:cNvPr id="57348" name="Rectangle 3"/>
          <p:cNvSpPr>
            <a:spLocks/>
          </p:cNvSpPr>
          <p:nvPr/>
        </p:nvSpPr>
        <p:spPr bwMode="auto">
          <a:xfrm>
            <a:off x="5631776" y="2315967"/>
            <a:ext cx="2151935" cy="333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1pPr>
            <a:lvl2pPr marL="635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2pPr>
            <a:lvl3pPr marL="1016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3pPr>
            <a:lvl4pPr marL="1397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4pPr>
            <a:lvl5pPr marL="1778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5pPr>
            <a:lvl6pPr marL="22352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6pPr>
            <a:lvl7pPr marL="26924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7pPr>
            <a:lvl8pPr marL="31496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8pPr>
            <a:lvl9pPr marL="36068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9pPr>
          </a:lstStyle>
          <a:p>
            <a:pPr algn="r" defTabSz="642915" eaLnBrk="1" fontAlgn="base" hangingPunct="1">
              <a:spcBef>
                <a:spcPct val="0"/>
              </a:spcBef>
              <a:spcAft>
                <a:spcPct val="0"/>
              </a:spcAft>
              <a:buClrTx/>
              <a:buSzTx/>
              <a:buNone/>
            </a:pPr>
            <a:r>
              <a:rPr lang="en-US" altLang="en-US" sz="1969" b="1" dirty="0">
                <a:solidFill>
                  <a:srgbClr val="FFFF00"/>
                </a:solidFill>
                <a:latin typeface="Gill Sans" charset="0"/>
                <a:cs typeface="Gill Sans" charset="0"/>
                <a:sym typeface="Gill Sans" charset="0"/>
              </a:rPr>
              <a:t>Vitesse de </a:t>
            </a:r>
            <a:r>
              <a:rPr lang="en-US" altLang="en-US" sz="1969" b="1" dirty="0" err="1">
                <a:solidFill>
                  <a:srgbClr val="FFFF00"/>
                </a:solidFill>
                <a:latin typeface="Gill Sans" charset="0"/>
                <a:cs typeface="Gill Sans" charset="0"/>
                <a:sym typeface="Gill Sans" charset="0"/>
              </a:rPr>
              <a:t>croisière</a:t>
            </a:r>
            <a:r>
              <a:rPr lang="en-US" altLang="en-US" sz="1969" b="1" dirty="0">
                <a:solidFill>
                  <a:srgbClr val="FFFF00"/>
                </a:solidFill>
                <a:latin typeface="Gill Sans" charset="0"/>
                <a:cs typeface="Gill Sans" charset="0"/>
                <a:sym typeface="Gill Sans" charset="0"/>
              </a:rPr>
              <a:t> :</a:t>
            </a:r>
          </a:p>
          <a:p>
            <a:pPr algn="r" defTabSz="642915" eaLnBrk="1" fontAlgn="base" hangingPunct="1">
              <a:spcBef>
                <a:spcPct val="0"/>
              </a:spcBef>
              <a:spcAft>
                <a:spcPct val="0"/>
              </a:spcAft>
              <a:buClrTx/>
              <a:buSzTx/>
              <a:buNone/>
            </a:pPr>
            <a:endParaRPr lang="en-US" altLang="en-US" sz="1969" b="1" dirty="0">
              <a:solidFill>
                <a:srgbClr val="FFFF00"/>
              </a:solidFill>
              <a:latin typeface="Gill Sans" charset="0"/>
              <a:cs typeface="Gill Sans" charset="0"/>
              <a:sym typeface="Gill Sans" charset="0"/>
            </a:endParaRPr>
          </a:p>
          <a:p>
            <a:pPr algn="r" defTabSz="642915" eaLnBrk="1" fontAlgn="base" hangingPunct="1">
              <a:spcBef>
                <a:spcPct val="0"/>
              </a:spcBef>
              <a:spcAft>
                <a:spcPct val="0"/>
              </a:spcAft>
              <a:buClrTx/>
              <a:buSzTx/>
              <a:buNone/>
            </a:pPr>
            <a:r>
              <a:rPr lang="en-US" altLang="en-US" sz="1969" b="1" dirty="0" err="1">
                <a:solidFill>
                  <a:srgbClr val="FFFF00"/>
                </a:solidFill>
                <a:latin typeface="Gill Sans" charset="0"/>
                <a:cs typeface="Gill Sans" charset="0"/>
                <a:sym typeface="Gill Sans" charset="0"/>
              </a:rPr>
              <a:t>Portée</a:t>
            </a:r>
            <a:r>
              <a:rPr lang="en-US" altLang="en-US" sz="1969" b="1" dirty="0">
                <a:solidFill>
                  <a:srgbClr val="FFFF00"/>
                </a:solidFill>
                <a:latin typeface="Gill Sans" charset="0"/>
                <a:cs typeface="Gill Sans" charset="0"/>
                <a:sym typeface="Gill Sans" charset="0"/>
              </a:rPr>
              <a:t> :</a:t>
            </a:r>
          </a:p>
          <a:p>
            <a:pPr algn="r" defTabSz="642915" eaLnBrk="1" fontAlgn="base" hangingPunct="1">
              <a:spcBef>
                <a:spcPct val="0"/>
              </a:spcBef>
              <a:spcAft>
                <a:spcPct val="0"/>
              </a:spcAft>
              <a:buClrTx/>
              <a:buSzTx/>
              <a:buNone/>
            </a:pPr>
            <a:endParaRPr lang="en-US" altLang="en-US" sz="1969" b="1" dirty="0">
              <a:solidFill>
                <a:srgbClr val="FFFF00"/>
              </a:solidFill>
              <a:latin typeface="Gill Sans" charset="0"/>
              <a:cs typeface="Gill Sans" charset="0"/>
              <a:sym typeface="Gill Sans" charset="0"/>
            </a:endParaRPr>
          </a:p>
          <a:p>
            <a:pPr algn="r" defTabSz="642915" eaLnBrk="1" fontAlgn="base" hangingPunct="1">
              <a:spcBef>
                <a:spcPct val="0"/>
              </a:spcBef>
              <a:spcAft>
                <a:spcPct val="0"/>
              </a:spcAft>
              <a:buClrTx/>
              <a:buSzTx/>
              <a:buNone/>
            </a:pPr>
            <a:r>
              <a:rPr lang="en-US" altLang="en-US" sz="1969" b="1" dirty="0">
                <a:solidFill>
                  <a:srgbClr val="FFFF00"/>
                </a:solidFill>
                <a:latin typeface="Gill Sans" charset="0"/>
                <a:cs typeface="Gill Sans" charset="0"/>
                <a:sym typeface="Gill Sans" charset="0"/>
              </a:rPr>
              <a:t>Endurance :</a:t>
            </a:r>
          </a:p>
          <a:p>
            <a:pPr algn="r" defTabSz="642915" eaLnBrk="1" fontAlgn="base" hangingPunct="1">
              <a:spcBef>
                <a:spcPct val="0"/>
              </a:spcBef>
              <a:spcAft>
                <a:spcPct val="0"/>
              </a:spcAft>
              <a:buClrTx/>
              <a:buSzTx/>
              <a:buNone/>
            </a:pPr>
            <a:endParaRPr lang="en-US" altLang="en-US" sz="1969" b="1" dirty="0">
              <a:solidFill>
                <a:srgbClr val="FFFF00"/>
              </a:solidFill>
              <a:latin typeface="Gill Sans" charset="0"/>
              <a:cs typeface="Gill Sans" charset="0"/>
              <a:sym typeface="Gill Sans" charset="0"/>
            </a:endParaRPr>
          </a:p>
          <a:p>
            <a:pPr algn="r" defTabSz="642915" eaLnBrk="1" fontAlgn="base" hangingPunct="1">
              <a:spcBef>
                <a:spcPct val="0"/>
              </a:spcBef>
              <a:spcAft>
                <a:spcPct val="0"/>
              </a:spcAft>
              <a:buClrTx/>
              <a:buSzTx/>
              <a:buNone/>
            </a:pPr>
            <a:r>
              <a:rPr lang="en-US" altLang="en-US" sz="1969" b="1" dirty="0" err="1">
                <a:solidFill>
                  <a:srgbClr val="FFFF00"/>
                </a:solidFill>
                <a:latin typeface="Gill Sans" charset="0"/>
                <a:cs typeface="Gill Sans" charset="0"/>
                <a:sym typeface="Gill Sans" charset="0"/>
              </a:rPr>
              <a:t>Poids</a:t>
            </a:r>
            <a:r>
              <a:rPr lang="en-US" altLang="en-US" sz="1969" b="1" dirty="0">
                <a:solidFill>
                  <a:srgbClr val="FFFF00"/>
                </a:solidFill>
                <a:latin typeface="Gill Sans" charset="0"/>
                <a:cs typeface="Gill Sans" charset="0"/>
                <a:sym typeface="Gill Sans" charset="0"/>
              </a:rPr>
              <a:t> au </a:t>
            </a:r>
            <a:r>
              <a:rPr lang="en-US" altLang="en-US" sz="1969" b="1" dirty="0" err="1">
                <a:solidFill>
                  <a:srgbClr val="FFFF00"/>
                </a:solidFill>
                <a:latin typeface="Gill Sans" charset="0"/>
                <a:cs typeface="Gill Sans" charset="0"/>
                <a:sym typeface="Gill Sans" charset="0"/>
              </a:rPr>
              <a:t>décollage</a:t>
            </a:r>
            <a:r>
              <a:rPr lang="en-US" altLang="en-US" sz="1969" b="1" dirty="0">
                <a:solidFill>
                  <a:srgbClr val="FFFF00"/>
                </a:solidFill>
                <a:latin typeface="Gill Sans" charset="0"/>
                <a:cs typeface="Gill Sans" charset="0"/>
                <a:sym typeface="Gill Sans" charset="0"/>
              </a:rPr>
              <a:t> :</a:t>
            </a:r>
          </a:p>
          <a:p>
            <a:pPr algn="r" defTabSz="642915" eaLnBrk="1" fontAlgn="base" hangingPunct="1">
              <a:spcBef>
                <a:spcPct val="0"/>
              </a:spcBef>
              <a:spcAft>
                <a:spcPct val="0"/>
              </a:spcAft>
              <a:buClrTx/>
              <a:buSzTx/>
              <a:buNone/>
            </a:pPr>
            <a:endParaRPr lang="en-US" altLang="en-US" sz="1969" b="1" dirty="0">
              <a:solidFill>
                <a:srgbClr val="FFFF00"/>
              </a:solidFill>
              <a:latin typeface="Gill Sans" charset="0"/>
              <a:cs typeface="Gill Sans" charset="0"/>
              <a:sym typeface="Gill Sans" charset="0"/>
            </a:endParaRPr>
          </a:p>
          <a:p>
            <a:pPr algn="r" defTabSz="642915" eaLnBrk="1" fontAlgn="base" hangingPunct="1">
              <a:spcBef>
                <a:spcPct val="0"/>
              </a:spcBef>
              <a:spcAft>
                <a:spcPct val="0"/>
              </a:spcAft>
              <a:buClrTx/>
              <a:buSzTx/>
              <a:buNone/>
            </a:pPr>
            <a:r>
              <a:rPr lang="en-US" altLang="en-US" sz="1969" b="1" dirty="0" err="1">
                <a:solidFill>
                  <a:srgbClr val="FFFF00"/>
                </a:solidFill>
                <a:latin typeface="Gill Sans" charset="0"/>
                <a:cs typeface="Gill Sans" charset="0"/>
                <a:sym typeface="Gill Sans" charset="0"/>
              </a:rPr>
              <a:t>Moteurs</a:t>
            </a:r>
            <a:r>
              <a:rPr lang="en-US" altLang="en-US" sz="1969" b="1" dirty="0">
                <a:solidFill>
                  <a:srgbClr val="FFFF00"/>
                </a:solidFill>
                <a:latin typeface="Gill Sans" charset="0"/>
                <a:cs typeface="Gill Sans" charset="0"/>
                <a:sym typeface="Gill Sans" charset="0"/>
              </a:rPr>
              <a:t> :</a:t>
            </a:r>
          </a:p>
          <a:p>
            <a:pPr algn="r" defTabSz="642915" eaLnBrk="1" fontAlgn="base" hangingPunct="1">
              <a:spcBef>
                <a:spcPct val="0"/>
              </a:spcBef>
              <a:spcAft>
                <a:spcPct val="0"/>
              </a:spcAft>
              <a:buClrTx/>
              <a:buSzTx/>
              <a:buNone/>
            </a:pPr>
            <a:endParaRPr lang="en-US" altLang="en-US" sz="1969" b="1" dirty="0">
              <a:solidFill>
                <a:srgbClr val="FFFF00"/>
              </a:solidFill>
              <a:latin typeface="Gill Sans" charset="0"/>
              <a:cs typeface="Gill Sans" charset="0"/>
              <a:sym typeface="Gill Sans" charset="0"/>
            </a:endParaRPr>
          </a:p>
          <a:p>
            <a:pPr algn="r" defTabSz="642915" eaLnBrk="1" fontAlgn="base" hangingPunct="1">
              <a:spcBef>
                <a:spcPct val="0"/>
              </a:spcBef>
              <a:spcAft>
                <a:spcPct val="0"/>
              </a:spcAft>
              <a:buClrTx/>
              <a:buSzTx/>
              <a:buNone/>
            </a:pPr>
            <a:r>
              <a:rPr lang="en-US" altLang="en-US" sz="1969" b="1" dirty="0" err="1">
                <a:solidFill>
                  <a:srgbClr val="FFFF00"/>
                </a:solidFill>
                <a:latin typeface="Gill Sans" charset="0"/>
                <a:cs typeface="Gill Sans" charset="0"/>
                <a:sym typeface="Gill Sans" charset="0"/>
              </a:rPr>
              <a:t>Passagers</a:t>
            </a:r>
            <a:r>
              <a:rPr lang="en-US" altLang="en-US" sz="1969" b="1" dirty="0">
                <a:solidFill>
                  <a:srgbClr val="FFFF00"/>
                </a:solidFill>
                <a:latin typeface="Gill Sans" charset="0"/>
                <a:cs typeface="Gill Sans" charset="0"/>
                <a:sym typeface="Gill Sans" charset="0"/>
              </a:rPr>
              <a:t> :</a:t>
            </a:r>
          </a:p>
        </p:txBody>
      </p:sp>
      <p:sp>
        <p:nvSpPr>
          <p:cNvPr id="59396" name="Rectangle 4"/>
          <p:cNvSpPr>
            <a:spLocks/>
          </p:cNvSpPr>
          <p:nvPr/>
        </p:nvSpPr>
        <p:spPr bwMode="auto">
          <a:xfrm>
            <a:off x="7921030" y="1997887"/>
            <a:ext cx="2902148" cy="4316648"/>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145 nœuds (268 km/h)</a:t>
            </a:r>
          </a:p>
          <a:p>
            <a:pPr defTabSz="642915" fontAlgn="base">
              <a:spcBef>
                <a:spcPct val="0"/>
              </a:spcBef>
              <a:spcAft>
                <a:spcPct val="0"/>
              </a:spcAft>
              <a:defRPr/>
            </a:pPr>
            <a:endParaRPr lang="fr-FR" altLang="en-US" sz="1800" b="1" dirty="0">
              <a:solidFill>
                <a:srgbClr val="FFFF00"/>
              </a:solidFill>
              <a:latin typeface="Gill Sans" charset="0"/>
              <a:ea typeface="Gill Sans" charset="0"/>
              <a:cs typeface="Gill Sans" charset="0"/>
              <a:sym typeface="Gill Sans" charset="0"/>
            </a:endParaRPr>
          </a:p>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750 milles marins (1 390 km)</a:t>
            </a:r>
          </a:p>
          <a:p>
            <a:pPr defTabSz="642915" fontAlgn="base">
              <a:spcBef>
                <a:spcPct val="0"/>
              </a:spcBef>
              <a:spcAft>
                <a:spcPct val="0"/>
              </a:spcAft>
              <a:defRPr/>
            </a:pPr>
            <a:endParaRPr lang="fr-FR" altLang="en-US" sz="1800" b="1" dirty="0">
              <a:solidFill>
                <a:srgbClr val="FFFF00"/>
              </a:solidFill>
              <a:latin typeface="Gill Sans" charset="0"/>
              <a:ea typeface="Gill Sans" charset="0"/>
              <a:cs typeface="Gill Sans" charset="0"/>
              <a:sym typeface="Gill Sans" charset="0"/>
            </a:endParaRPr>
          </a:p>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4,5 heures</a:t>
            </a:r>
          </a:p>
          <a:p>
            <a:pPr defTabSz="642915" fontAlgn="base">
              <a:spcBef>
                <a:spcPct val="0"/>
              </a:spcBef>
              <a:spcAft>
                <a:spcPct val="0"/>
              </a:spcAft>
              <a:defRPr/>
            </a:pPr>
            <a:endParaRPr lang="fr-FR" altLang="en-US" sz="1800" b="1" dirty="0">
              <a:solidFill>
                <a:srgbClr val="FFFF00"/>
              </a:solidFill>
              <a:latin typeface="Gill Sans" charset="0"/>
              <a:ea typeface="Gill Sans" charset="0"/>
              <a:cs typeface="Gill Sans" charset="0"/>
              <a:sym typeface="Gill Sans" charset="0"/>
            </a:endParaRPr>
          </a:p>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14 600 kg (32 187 lb)</a:t>
            </a:r>
          </a:p>
          <a:p>
            <a:pPr defTabSz="642915" fontAlgn="base">
              <a:spcBef>
                <a:spcPct val="0"/>
              </a:spcBef>
              <a:spcAft>
                <a:spcPct val="0"/>
              </a:spcAft>
              <a:defRPr/>
            </a:pPr>
            <a:endParaRPr lang="fr-FR" altLang="en-US" sz="1800" b="1" dirty="0">
              <a:solidFill>
                <a:srgbClr val="FFFF00"/>
              </a:solidFill>
              <a:latin typeface="Gill Sans" charset="0"/>
              <a:ea typeface="Gill Sans" charset="0"/>
              <a:cs typeface="Gill Sans" charset="0"/>
              <a:sym typeface="Gill Sans" charset="0"/>
            </a:endParaRPr>
          </a:p>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3</a:t>
            </a:r>
          </a:p>
          <a:p>
            <a:pPr defTabSz="642915" fontAlgn="base">
              <a:spcBef>
                <a:spcPct val="0"/>
              </a:spcBef>
              <a:spcAft>
                <a:spcPct val="0"/>
              </a:spcAft>
              <a:defRPr/>
            </a:pPr>
            <a:endParaRPr lang="fr-FR" altLang="en-US" sz="1800" b="1" dirty="0">
              <a:solidFill>
                <a:srgbClr val="FFFF00"/>
              </a:solidFill>
              <a:latin typeface="Gill Sans" charset="0"/>
              <a:ea typeface="Gill Sans" charset="0"/>
              <a:cs typeface="Gill Sans" charset="0"/>
              <a:sym typeface="Gill Sans" charset="0"/>
            </a:endParaRPr>
          </a:p>
          <a:p>
            <a:pPr defTabSz="642915" fontAlgn="base">
              <a:spcBef>
                <a:spcPct val="0"/>
              </a:spcBef>
              <a:spcAft>
                <a:spcPct val="0"/>
              </a:spcAft>
              <a:defRPr/>
            </a:pPr>
            <a:r>
              <a:rPr lang="fr-FR" altLang="en-US" sz="1800" b="1" dirty="0">
                <a:solidFill>
                  <a:srgbClr val="FFFF00"/>
                </a:solidFill>
                <a:latin typeface="Gill Sans" charset="0"/>
                <a:ea typeface="Gill Sans" charset="0"/>
                <a:cs typeface="Gill Sans" charset="0"/>
                <a:sym typeface="Gill Sans" charset="0"/>
              </a:rPr>
              <a:t>10 places assises (configuration recherche et sauvetage) ou 4 civières </a:t>
            </a:r>
          </a:p>
        </p:txBody>
      </p:sp>
    </p:spTree>
    <p:extLst>
      <p:ext uri="{BB962C8B-B14F-4D97-AF65-F5344CB8AC3E}">
        <p14:creationId xmlns:p14="http://schemas.microsoft.com/office/powerpoint/2010/main" val="16995541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70322"/>
            <a:ext cx="5499100" cy="662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8371" name="Rectangle 2"/>
          <p:cNvSpPr>
            <a:spLocks noGrp="1" noChangeArrowheads="1"/>
          </p:cNvSpPr>
          <p:nvPr>
            <p:ph type="title"/>
          </p:nvPr>
        </p:nvSpPr>
        <p:spPr>
          <a:xfrm>
            <a:off x="1907977" y="634008"/>
            <a:ext cx="2884289" cy="2964656"/>
          </a:xfrm>
        </p:spPr>
        <p:txBody>
          <a:bodyPr/>
          <a:lstStyle/>
          <a:p>
            <a:pPr algn="l" eaLnBrk="1" hangingPunct="1"/>
            <a:r>
              <a:rPr lang="en-US" altLang="en-US" sz="4400" dirty="0"/>
              <a:t>PORTÉE ALLER-RETOUR DU CH-149</a:t>
            </a:r>
          </a:p>
        </p:txBody>
      </p:sp>
      <p:sp>
        <p:nvSpPr>
          <p:cNvPr id="58372" name="Rectangle 3"/>
          <p:cNvSpPr>
            <a:spLocks/>
          </p:cNvSpPr>
          <p:nvPr/>
        </p:nvSpPr>
        <p:spPr bwMode="auto">
          <a:xfrm>
            <a:off x="1166589" y="4051966"/>
            <a:ext cx="3481612" cy="155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1pPr>
            <a:lvl2pPr marL="635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2pPr>
            <a:lvl3pPr marL="1016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3pPr>
            <a:lvl4pPr marL="1397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4pPr>
            <a:lvl5pPr marL="1778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5pPr>
            <a:lvl6pPr marL="22352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6pPr>
            <a:lvl7pPr marL="26924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7pPr>
            <a:lvl8pPr marL="31496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8pPr>
            <a:lvl9pPr marL="36068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9pPr>
          </a:lstStyle>
          <a:p>
            <a:pPr algn="ctr" defTabSz="642915" eaLnBrk="1" fontAlgn="base" hangingPunct="1">
              <a:spcBef>
                <a:spcPct val="0"/>
              </a:spcBef>
              <a:spcAft>
                <a:spcPct val="0"/>
              </a:spcAft>
              <a:buClrTx/>
              <a:buSzTx/>
              <a:buNone/>
            </a:pPr>
            <a:r>
              <a:rPr lang="en-US" altLang="en-US" sz="5062" dirty="0">
                <a:solidFill>
                  <a:srgbClr val="414141"/>
                </a:solidFill>
                <a:cs typeface="Gill Sans Light" charset="0"/>
              </a:rPr>
              <a:t>200 </a:t>
            </a:r>
            <a:r>
              <a:rPr lang="en-US" altLang="en-US" sz="5062" dirty="0" err="1">
                <a:solidFill>
                  <a:srgbClr val="414141"/>
                </a:solidFill>
                <a:cs typeface="Gill Sans Light" charset="0"/>
              </a:rPr>
              <a:t>milles</a:t>
            </a:r>
            <a:r>
              <a:rPr lang="en-US" altLang="en-US" sz="5062" dirty="0">
                <a:solidFill>
                  <a:srgbClr val="414141"/>
                </a:solidFill>
                <a:cs typeface="Gill Sans Light" charset="0"/>
              </a:rPr>
              <a:t> </a:t>
            </a:r>
            <a:r>
              <a:rPr lang="en-US" altLang="en-US" sz="5062" dirty="0" err="1">
                <a:solidFill>
                  <a:srgbClr val="414141"/>
                </a:solidFill>
                <a:cs typeface="Gill Sans Light" charset="0"/>
              </a:rPr>
              <a:t>marins</a:t>
            </a:r>
            <a:endParaRPr lang="en-US" altLang="en-US" sz="5062" dirty="0">
              <a:solidFill>
                <a:srgbClr val="414141"/>
              </a:solidFill>
              <a:cs typeface="Gill Sans Light" charset="0"/>
            </a:endParaRPr>
          </a:p>
        </p:txBody>
      </p:sp>
    </p:spTree>
    <p:extLst>
      <p:ext uri="{BB962C8B-B14F-4D97-AF65-F5344CB8AC3E}">
        <p14:creationId xmlns:p14="http://schemas.microsoft.com/office/powerpoint/2010/main" val="23538187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1774031" y="178594"/>
            <a:ext cx="8643938" cy="1326059"/>
          </a:xfrm>
        </p:spPr>
        <p:txBody>
          <a:bodyPr/>
          <a:lstStyle/>
          <a:p>
            <a:pPr eaLnBrk="1" hangingPunct="1"/>
            <a:r>
              <a:rPr lang="en-US" altLang="en-US" dirty="0"/>
              <a:t>CC-130 HERCULES</a:t>
            </a:r>
          </a:p>
        </p:txBody>
      </p:sp>
      <p:pic>
        <p:nvPicPr>
          <p:cNvPr id="593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8035" y="1407815"/>
            <a:ext cx="7755930" cy="517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830490419"/>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ChangeArrowheads="1"/>
          </p:cNvSpPr>
          <p:nvPr>
            <p:ph type="title"/>
          </p:nvPr>
        </p:nvSpPr>
        <p:spPr>
          <a:xfrm>
            <a:off x="2220516" y="410766"/>
            <a:ext cx="7742039" cy="803672"/>
          </a:xfrm>
        </p:spPr>
        <p:txBody>
          <a:bodyPr/>
          <a:lstStyle/>
          <a:p>
            <a:pPr eaLnBrk="1" hangingPunct="1"/>
            <a:r>
              <a:rPr lang="en-US" altLang="en-US" sz="4800" dirty="0"/>
              <a:t>CARACTÉRISTIQUES DU CC-130 HERCULES</a:t>
            </a:r>
          </a:p>
        </p:txBody>
      </p:sp>
      <p:sp>
        <p:nvSpPr>
          <p:cNvPr id="60419" name="Rectangle 2"/>
          <p:cNvSpPr>
            <a:spLocks/>
          </p:cNvSpPr>
          <p:nvPr/>
        </p:nvSpPr>
        <p:spPr bwMode="auto">
          <a:xfrm>
            <a:off x="5280050" y="2132910"/>
            <a:ext cx="2330959" cy="411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200">
                <a:solidFill>
                  <a:srgbClr val="414141"/>
                </a:solidFill>
                <a:latin typeface="Gill Sans Light" charset="0"/>
                <a:cs typeface="Heiti SC Light" charset="0"/>
                <a:sym typeface="Gill Sans Light" charset="0"/>
              </a:defRPr>
            </a:lvl1pPr>
            <a:lvl2pPr marL="742950" indent="-285750" eaLnBrk="0" hangingPunct="0">
              <a:defRPr sz="4200">
                <a:solidFill>
                  <a:srgbClr val="414141"/>
                </a:solidFill>
                <a:latin typeface="Gill Sans Light" charset="0"/>
                <a:cs typeface="Heiti SC Light" charset="0"/>
                <a:sym typeface="Gill Sans Light" charset="0"/>
              </a:defRPr>
            </a:lvl2pPr>
            <a:lvl3pPr marL="1143000" indent="-228600" eaLnBrk="0" hangingPunct="0">
              <a:defRPr sz="4200">
                <a:solidFill>
                  <a:srgbClr val="414141"/>
                </a:solidFill>
                <a:latin typeface="Gill Sans Light" charset="0"/>
                <a:cs typeface="Heiti SC Light" charset="0"/>
                <a:sym typeface="Gill Sans Light" charset="0"/>
              </a:defRPr>
            </a:lvl3pPr>
            <a:lvl4pPr marL="1600200" indent="-228600" eaLnBrk="0" hangingPunct="0">
              <a:defRPr sz="4200">
                <a:solidFill>
                  <a:srgbClr val="414141"/>
                </a:solidFill>
                <a:latin typeface="Gill Sans Light" charset="0"/>
                <a:cs typeface="Heiti SC Light" charset="0"/>
                <a:sym typeface="Gill Sans Light" charset="0"/>
              </a:defRPr>
            </a:lvl4pPr>
            <a:lvl5pPr marL="2057400" indent="-228600" eaLnBrk="0" hangingPunct="0">
              <a:defRPr sz="4200">
                <a:solidFill>
                  <a:srgbClr val="414141"/>
                </a:solidFill>
                <a:latin typeface="Gill Sans Light" charset="0"/>
                <a:cs typeface="Heiti SC Light"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9pPr>
          </a:lstStyle>
          <a:p>
            <a:pPr defTabSz="642915" eaLnBrk="1" fontAlgn="base" hangingPunct="1">
              <a:lnSpc>
                <a:spcPct val="70000"/>
              </a:lnSpc>
              <a:spcBef>
                <a:spcPct val="0"/>
              </a:spcBef>
              <a:spcAft>
                <a:spcPct val="0"/>
              </a:spcAft>
            </a:pPr>
            <a:r>
              <a:rPr lang="fr-FR" altLang="en-US" sz="2000" dirty="0">
                <a:cs typeface="Gill Sans Light" charset="0"/>
              </a:rPr>
              <a:t>Vitesse de croisière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Altitude maximale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Portée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Endurance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Poids au décollage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Envergure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Longueur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Hauteur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Moteurs :</a:t>
            </a:r>
          </a:p>
          <a:p>
            <a:pPr defTabSz="642915" eaLnBrk="1" fontAlgn="base" hangingPunct="1">
              <a:lnSpc>
                <a:spcPct val="70000"/>
              </a:lnSpc>
              <a:spcBef>
                <a:spcPct val="0"/>
              </a:spcBef>
              <a:spcAft>
                <a:spcPct val="0"/>
              </a:spcAft>
            </a:pPr>
            <a:endParaRPr lang="fr-FR" altLang="en-US" sz="2000" dirty="0">
              <a:cs typeface="Gill Sans Light" charset="0"/>
            </a:endParaRPr>
          </a:p>
          <a:p>
            <a:pPr defTabSz="642915" eaLnBrk="1" fontAlgn="base" hangingPunct="1">
              <a:lnSpc>
                <a:spcPct val="70000"/>
              </a:lnSpc>
              <a:spcBef>
                <a:spcPct val="0"/>
              </a:spcBef>
              <a:spcAft>
                <a:spcPct val="0"/>
              </a:spcAft>
            </a:pPr>
            <a:r>
              <a:rPr lang="fr-FR" altLang="en-US" sz="2000" dirty="0">
                <a:cs typeface="Gill Sans Light" charset="0"/>
              </a:rPr>
              <a:t>Charge utile maximale :</a:t>
            </a:r>
          </a:p>
        </p:txBody>
      </p:sp>
      <p:sp>
        <p:nvSpPr>
          <p:cNvPr id="60420" name="Rectangle 3"/>
          <p:cNvSpPr>
            <a:spLocks/>
          </p:cNvSpPr>
          <p:nvPr/>
        </p:nvSpPr>
        <p:spPr bwMode="auto">
          <a:xfrm>
            <a:off x="7611009" y="1898428"/>
            <a:ext cx="3134320" cy="483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200">
                <a:solidFill>
                  <a:srgbClr val="414141"/>
                </a:solidFill>
                <a:latin typeface="Gill Sans Light" charset="0"/>
                <a:cs typeface="Heiti SC Light" charset="0"/>
                <a:sym typeface="Gill Sans Light" charset="0"/>
              </a:defRPr>
            </a:lvl1pPr>
            <a:lvl2pPr marL="742950" indent="-285750" eaLnBrk="0" hangingPunct="0">
              <a:defRPr sz="4200">
                <a:solidFill>
                  <a:srgbClr val="414141"/>
                </a:solidFill>
                <a:latin typeface="Gill Sans Light" charset="0"/>
                <a:cs typeface="Heiti SC Light" charset="0"/>
                <a:sym typeface="Gill Sans Light" charset="0"/>
              </a:defRPr>
            </a:lvl2pPr>
            <a:lvl3pPr marL="1143000" indent="-228600" eaLnBrk="0" hangingPunct="0">
              <a:defRPr sz="4200">
                <a:solidFill>
                  <a:srgbClr val="414141"/>
                </a:solidFill>
                <a:latin typeface="Gill Sans Light" charset="0"/>
                <a:cs typeface="Heiti SC Light" charset="0"/>
                <a:sym typeface="Gill Sans Light" charset="0"/>
              </a:defRPr>
            </a:lvl3pPr>
            <a:lvl4pPr marL="1600200" indent="-228600" eaLnBrk="0" hangingPunct="0">
              <a:defRPr sz="4200">
                <a:solidFill>
                  <a:srgbClr val="414141"/>
                </a:solidFill>
                <a:latin typeface="Gill Sans Light" charset="0"/>
                <a:cs typeface="Heiti SC Light" charset="0"/>
                <a:sym typeface="Gill Sans Light" charset="0"/>
              </a:defRPr>
            </a:lvl4pPr>
            <a:lvl5pPr marL="2057400" indent="-228600" eaLnBrk="0" hangingPunct="0">
              <a:defRPr sz="4200">
                <a:solidFill>
                  <a:srgbClr val="414141"/>
                </a:solidFill>
                <a:latin typeface="Gill Sans Light" charset="0"/>
                <a:cs typeface="Heiti SC Light" charset="0"/>
                <a:sym typeface="Gill Sans Light" charset="0"/>
              </a:defRPr>
            </a:lvl5pPr>
            <a:lvl6pPr marL="25146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6pPr>
            <a:lvl7pPr marL="29718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7pPr>
            <a:lvl8pPr marL="34290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8pPr>
            <a:lvl9pPr marL="3886200" indent="-228600" algn="ctr" eaLnBrk="0" fontAlgn="base" hangingPunct="0">
              <a:spcBef>
                <a:spcPct val="0"/>
              </a:spcBef>
              <a:spcAft>
                <a:spcPct val="0"/>
              </a:spcAft>
              <a:defRPr sz="4200">
                <a:solidFill>
                  <a:srgbClr val="414141"/>
                </a:solidFill>
                <a:latin typeface="Gill Sans Light" charset="0"/>
                <a:cs typeface="Heiti SC Light" charset="0"/>
                <a:sym typeface="Gill Sans Light" charset="0"/>
              </a:defRPr>
            </a:lvl9pPr>
          </a:lstStyle>
          <a:p>
            <a:pPr defTabSz="642915" eaLnBrk="1" fontAlgn="base" hangingPunct="1">
              <a:lnSpc>
                <a:spcPct val="70000"/>
              </a:lnSpc>
              <a:spcBef>
                <a:spcPct val="0"/>
              </a:spcBef>
              <a:spcAft>
                <a:spcPct val="0"/>
              </a:spcAft>
            </a:pPr>
            <a:r>
              <a:rPr lang="en-US" altLang="en-US" sz="2000" dirty="0">
                <a:cs typeface="Gill Sans Light" charset="0"/>
              </a:rPr>
              <a:t>300 </a:t>
            </a:r>
            <a:r>
              <a:rPr lang="en-US" altLang="en-US" sz="2000" dirty="0" err="1">
                <a:cs typeface="Gill Sans Light" charset="0"/>
              </a:rPr>
              <a:t>nœuds</a:t>
            </a:r>
            <a:r>
              <a:rPr lang="en-US" altLang="en-US" sz="2000" dirty="0">
                <a:cs typeface="Gill Sans Light" charset="0"/>
              </a:rPr>
              <a:t> (555 km/h)</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35 000 pi</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2 600 </a:t>
            </a:r>
            <a:r>
              <a:rPr lang="en-US" altLang="en-US" sz="2000" dirty="0" err="1">
                <a:cs typeface="Gill Sans Light" charset="0"/>
              </a:rPr>
              <a:t>milles</a:t>
            </a:r>
            <a:r>
              <a:rPr lang="en-US" altLang="en-US" sz="2000" dirty="0">
                <a:cs typeface="Gill Sans Light" charset="0"/>
              </a:rPr>
              <a:t> </a:t>
            </a:r>
            <a:r>
              <a:rPr lang="en-US" altLang="en-US" sz="2000" dirty="0" err="1">
                <a:cs typeface="Gill Sans Light" charset="0"/>
              </a:rPr>
              <a:t>marins</a:t>
            </a:r>
            <a:r>
              <a:rPr lang="en-US" altLang="en-US" sz="2000" dirty="0">
                <a:cs typeface="Gill Sans Light" charset="0"/>
              </a:rPr>
              <a:t> (6 670 km)</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12 </a:t>
            </a:r>
            <a:r>
              <a:rPr lang="en-US" altLang="en-US" sz="2000" dirty="0" err="1">
                <a:cs typeface="Gill Sans Light" charset="0"/>
              </a:rPr>
              <a:t>heures</a:t>
            </a:r>
            <a:endParaRPr lang="en-US" altLang="en-US" sz="2000" dirty="0">
              <a:cs typeface="Gill Sans Light" charset="0"/>
            </a:endParaRP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69 850 kg (154 000 </a:t>
            </a:r>
            <a:r>
              <a:rPr lang="en-US" altLang="en-US" sz="2000" dirty="0" err="1">
                <a:cs typeface="Gill Sans Light" charset="0"/>
              </a:rPr>
              <a:t>lb</a:t>
            </a:r>
            <a:r>
              <a:rPr lang="en-US" altLang="en-US" sz="2000" dirty="0">
                <a:cs typeface="Gill Sans Light" charset="0"/>
              </a:rPr>
              <a:t>)</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133 pi (40,5 m)</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98 pi (30 m)</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38 pi (11,5 m)</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4 </a:t>
            </a:r>
            <a:r>
              <a:rPr lang="en-US" altLang="en-US" sz="2000" dirty="0" err="1">
                <a:cs typeface="Gill Sans Light" charset="0"/>
              </a:rPr>
              <a:t>moteurs</a:t>
            </a:r>
            <a:r>
              <a:rPr lang="en-US" altLang="en-US" sz="2000" dirty="0">
                <a:cs typeface="Gill Sans Light" charset="0"/>
              </a:rPr>
              <a:t> Allison t-54</a:t>
            </a:r>
          </a:p>
          <a:p>
            <a:pPr defTabSz="642915" eaLnBrk="1" fontAlgn="base" hangingPunct="1">
              <a:lnSpc>
                <a:spcPct val="70000"/>
              </a:lnSpc>
              <a:spcBef>
                <a:spcPct val="0"/>
              </a:spcBef>
              <a:spcAft>
                <a:spcPct val="0"/>
              </a:spcAft>
            </a:pPr>
            <a:endParaRPr lang="en-US" altLang="en-US" sz="2000" dirty="0">
              <a:cs typeface="Gill Sans Light" charset="0"/>
            </a:endParaRPr>
          </a:p>
          <a:p>
            <a:pPr defTabSz="642915" eaLnBrk="1" fontAlgn="base" hangingPunct="1">
              <a:lnSpc>
                <a:spcPct val="70000"/>
              </a:lnSpc>
              <a:spcBef>
                <a:spcPct val="0"/>
              </a:spcBef>
              <a:spcAft>
                <a:spcPct val="0"/>
              </a:spcAft>
            </a:pPr>
            <a:r>
              <a:rPr lang="en-US" altLang="en-US" sz="2000" dirty="0">
                <a:cs typeface="Gill Sans Light" charset="0"/>
              </a:rPr>
              <a:t>13 600 kg (30 000 </a:t>
            </a:r>
            <a:r>
              <a:rPr lang="en-US" altLang="en-US" sz="2000" dirty="0" err="1">
                <a:cs typeface="Gill Sans Light" charset="0"/>
              </a:rPr>
              <a:t>lb</a:t>
            </a:r>
            <a:r>
              <a:rPr lang="en-US" altLang="en-US" sz="2000" dirty="0">
                <a:cs typeface="Gill Sans Light" charset="0"/>
              </a:rPr>
              <a:t>)</a:t>
            </a:r>
          </a:p>
          <a:p>
            <a:pPr defTabSz="642915" eaLnBrk="1" fontAlgn="base" hangingPunct="1">
              <a:lnSpc>
                <a:spcPct val="70000"/>
              </a:lnSpc>
              <a:spcBef>
                <a:spcPct val="0"/>
              </a:spcBef>
              <a:spcAft>
                <a:spcPct val="0"/>
              </a:spcAft>
            </a:pPr>
            <a:endParaRPr lang="en-US" altLang="en-US" sz="2250" dirty="0">
              <a:cs typeface="Gill Sans Light" charset="0"/>
            </a:endParaRPr>
          </a:p>
        </p:txBody>
      </p:sp>
      <p:pic>
        <p:nvPicPr>
          <p:cNvPr id="604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905" y="1651992"/>
            <a:ext cx="3624337" cy="215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789" y="3757166"/>
            <a:ext cx="3625453" cy="316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2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8557" y="3500438"/>
            <a:ext cx="171673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94478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3672" y="3884414"/>
            <a:ext cx="2983631" cy="296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578" y="2643187"/>
            <a:ext cx="2800573" cy="420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1444" name="Rectangle 3"/>
          <p:cNvSpPr>
            <a:spLocks noGrp="1" noChangeArrowheads="1"/>
          </p:cNvSpPr>
          <p:nvPr>
            <p:ph type="title"/>
          </p:nvPr>
        </p:nvSpPr>
        <p:spPr>
          <a:xfrm>
            <a:off x="1995041" y="188640"/>
            <a:ext cx="8411766" cy="1714500"/>
          </a:xfrm>
        </p:spPr>
        <p:txBody>
          <a:bodyPr/>
          <a:lstStyle/>
          <a:p>
            <a:pPr eaLnBrk="1" hangingPunct="1"/>
            <a:r>
              <a:rPr lang="fr-FR" altLang="en-US" sz="4400" dirty="0"/>
              <a:t>DISPONIBILITÉ DES AÉRONEFS DE RECHERCHE ET SAUVETAGE </a:t>
            </a:r>
            <a:endParaRPr lang="en-US" altLang="en-US" sz="4400" dirty="0"/>
          </a:p>
        </p:txBody>
      </p:sp>
      <p:sp>
        <p:nvSpPr>
          <p:cNvPr id="61445" name="Rectangle 4"/>
          <p:cNvSpPr>
            <a:spLocks noGrp="1" noChangeArrowheads="1"/>
          </p:cNvSpPr>
          <p:nvPr>
            <p:ph type="body" idx="1"/>
          </p:nvPr>
        </p:nvSpPr>
        <p:spPr>
          <a:xfrm>
            <a:off x="939800" y="1854027"/>
            <a:ext cx="7463830" cy="2580680"/>
          </a:xfrm>
        </p:spPr>
        <p:txBody>
          <a:bodyPr/>
          <a:lstStyle/>
          <a:p>
            <a:pPr eaLnBrk="1" hangingPunct="1"/>
            <a:r>
              <a:rPr lang="fr-FR" altLang="en-US" sz="2000" dirty="0"/>
              <a:t>Délai d’intervention de 30 minutes durant les heures de travail</a:t>
            </a:r>
          </a:p>
          <a:p>
            <a:pPr eaLnBrk="1" hangingPunct="1"/>
            <a:r>
              <a:rPr lang="fr-FR" altLang="en-US" sz="2000" dirty="0"/>
              <a:t>Délai d’intervention de 2 heures en dehors des heures de travail</a:t>
            </a:r>
          </a:p>
        </p:txBody>
      </p:sp>
      <p:pic>
        <p:nvPicPr>
          <p:cNvPr id="6144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2478" y="3950890"/>
            <a:ext cx="3871020" cy="258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043898155"/>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070" y="1369591"/>
            <a:ext cx="4598789" cy="306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2606" y="1364010"/>
            <a:ext cx="4594324" cy="306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187" y="4409034"/>
            <a:ext cx="3071813" cy="245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6141" y="4411265"/>
            <a:ext cx="2616398" cy="245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3" name="Rectangle 2"/>
          <p:cNvSpPr>
            <a:spLocks noGrp="1" noChangeArrowheads="1"/>
          </p:cNvSpPr>
          <p:nvPr>
            <p:ph type="title"/>
          </p:nvPr>
        </p:nvSpPr>
        <p:spPr>
          <a:xfrm>
            <a:off x="1515070" y="0"/>
            <a:ext cx="9144000" cy="1630785"/>
          </a:xfrm>
        </p:spPr>
        <p:txBody>
          <a:bodyPr/>
          <a:lstStyle/>
          <a:p>
            <a:pPr eaLnBrk="1" hangingPunct="1"/>
            <a:r>
              <a:rPr lang="en-US" altLang="en-US" sz="4400" dirty="0"/>
              <a:t>RESSOURCES AÉRIENNES SECONDAIRES</a:t>
            </a:r>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2539" y="4438055"/>
            <a:ext cx="346471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3344398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5070" y="4589859"/>
            <a:ext cx="4656832" cy="226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902" y="3183434"/>
            <a:ext cx="4554141" cy="367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24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196" y="1127931"/>
            <a:ext cx="4732734" cy="2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469" name="Rectangle 4"/>
          <p:cNvSpPr>
            <a:spLocks noGrp="1" noChangeArrowheads="1"/>
          </p:cNvSpPr>
          <p:nvPr>
            <p:ph type="title"/>
          </p:nvPr>
        </p:nvSpPr>
        <p:spPr>
          <a:xfrm>
            <a:off x="1372196" y="0"/>
            <a:ext cx="9144000" cy="1374056"/>
          </a:xfrm>
        </p:spPr>
        <p:txBody>
          <a:bodyPr/>
          <a:lstStyle/>
          <a:p>
            <a:pPr eaLnBrk="1" hangingPunct="1"/>
            <a:r>
              <a:rPr lang="fr-FR" altLang="en-US" sz="4400" dirty="0"/>
              <a:t>RESSOURCES PRIMAIRES DE LA GCC</a:t>
            </a:r>
            <a:endParaRPr lang="en-US" altLang="en-US" sz="4400" dirty="0"/>
          </a:p>
        </p:txBody>
      </p:sp>
      <p:sp>
        <p:nvSpPr>
          <p:cNvPr id="62470" name="Rectangle 5"/>
          <p:cNvSpPr>
            <a:spLocks noGrp="1" noChangeArrowheads="1"/>
          </p:cNvSpPr>
          <p:nvPr>
            <p:ph type="body" idx="1"/>
          </p:nvPr>
        </p:nvSpPr>
        <p:spPr>
          <a:xfrm>
            <a:off x="927101" y="1272853"/>
            <a:ext cx="5008166" cy="2964656"/>
          </a:xfrm>
        </p:spPr>
        <p:txBody>
          <a:bodyPr/>
          <a:lstStyle/>
          <a:p>
            <a:pPr eaLnBrk="1" hangingPunct="1"/>
            <a:r>
              <a:rPr lang="fr-FR" altLang="en-US" sz="2000" dirty="0"/>
              <a:t>Gros navires de recherche et sauvetage (plus de 140 pi)</a:t>
            </a:r>
          </a:p>
          <a:p>
            <a:pPr eaLnBrk="1" hangingPunct="1"/>
            <a:r>
              <a:rPr lang="fr-FR" altLang="en-US" sz="2000" dirty="0"/>
              <a:t>Bateaux de sauvetage de classe Arun (52 pi)</a:t>
            </a:r>
          </a:p>
          <a:p>
            <a:pPr eaLnBrk="1" hangingPunct="1"/>
            <a:r>
              <a:rPr lang="fr-FR" altLang="en-US" sz="2000" dirty="0"/>
              <a:t>Bateaux de sauvetage à moteur (47 pi)</a:t>
            </a:r>
          </a:p>
          <a:p>
            <a:pPr eaLnBrk="1" hangingPunct="1"/>
            <a:r>
              <a:rPr lang="fr-FR" altLang="en-US" sz="2000" dirty="0"/>
              <a:t>Embarcation de sauvetage côtier (été seulement)</a:t>
            </a:r>
          </a:p>
        </p:txBody>
      </p:sp>
    </p:spTree>
    <p:extLst>
      <p:ext uri="{BB962C8B-B14F-4D97-AF65-F5344CB8AC3E}">
        <p14:creationId xmlns:p14="http://schemas.microsoft.com/office/powerpoint/2010/main" val="1272652225"/>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body" idx="1"/>
          </p:nvPr>
        </p:nvSpPr>
        <p:spPr>
          <a:xfrm>
            <a:off x="1782961" y="1302619"/>
            <a:ext cx="8643938" cy="4964906"/>
          </a:xfrm>
        </p:spPr>
        <p:txBody>
          <a:bodyPr/>
          <a:lstStyle/>
          <a:p>
            <a:pPr eaLnBrk="1" hangingPunct="1"/>
            <a:endParaRPr lang="en-US" altLang="en-US"/>
          </a:p>
        </p:txBody>
      </p:sp>
      <p:pic>
        <p:nvPicPr>
          <p:cNvPr id="2" name="HS2017-1149-001.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7302" y="928316"/>
            <a:ext cx="9157395" cy="518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C93B2C2-901C-49D4-B25F-C9D9CC21A877}"/>
              </a:ext>
            </a:extLst>
          </p:cNvPr>
          <p:cNvSpPr txBox="1"/>
          <p:nvPr/>
        </p:nvSpPr>
        <p:spPr>
          <a:xfrm>
            <a:off x="2578101" y="1443841"/>
            <a:ext cx="7581900" cy="3970318"/>
          </a:xfrm>
          <a:prstGeom prst="rect">
            <a:avLst/>
          </a:prstGeom>
          <a:solidFill>
            <a:schemeClr val="tx1"/>
          </a:solidFill>
        </p:spPr>
        <p:txBody>
          <a:bodyPr wrap="square" rtlCol="0">
            <a:spAutoFit/>
          </a:bodyPr>
          <a:lstStyle/>
          <a:p>
            <a:pPr algn="ctr"/>
            <a:r>
              <a:rPr lang="fr-FR" sz="2800" dirty="0">
                <a:solidFill>
                  <a:schemeClr val="bg1"/>
                </a:solidFill>
              </a:rPr>
              <a:t>Centre conjoint de coordination de sauvetage à Halifax</a:t>
            </a:r>
          </a:p>
          <a:p>
            <a:pPr algn="ctr"/>
            <a:endParaRPr lang="fr-FR" sz="2800" dirty="0">
              <a:solidFill>
                <a:schemeClr val="bg1"/>
              </a:solidFill>
            </a:endParaRPr>
          </a:p>
          <a:p>
            <a:pPr algn="ctr"/>
            <a:r>
              <a:rPr lang="fr-FR" sz="2800" dirty="0">
                <a:solidFill>
                  <a:schemeClr val="bg1"/>
                </a:solidFill>
              </a:rPr>
              <a:t>H2017-01644</a:t>
            </a:r>
          </a:p>
          <a:p>
            <a:pPr algn="ctr"/>
            <a:r>
              <a:rPr lang="fr-FR" sz="2800" dirty="0">
                <a:solidFill>
                  <a:schemeClr val="bg1"/>
                </a:solidFill>
              </a:rPr>
              <a:t>Golfe du Saint-Laurent</a:t>
            </a:r>
          </a:p>
          <a:p>
            <a:pPr algn="ctr"/>
            <a:r>
              <a:rPr lang="fr-FR" sz="2800" dirty="0">
                <a:solidFill>
                  <a:schemeClr val="bg1"/>
                </a:solidFill>
              </a:rPr>
              <a:t>Le 11 novembre 2017</a:t>
            </a:r>
          </a:p>
          <a:p>
            <a:pPr algn="ctr"/>
            <a:endParaRPr lang="fr-FR" sz="2800" dirty="0">
              <a:solidFill>
                <a:schemeClr val="bg1"/>
              </a:solidFill>
            </a:endParaRPr>
          </a:p>
          <a:p>
            <a:pPr algn="ctr"/>
            <a:r>
              <a:rPr lang="fr-FR" sz="2800" dirty="0">
                <a:solidFill>
                  <a:schemeClr val="bg1"/>
                </a:solidFill>
              </a:rPr>
              <a:t>Enregistrement manquant – vol SpeedAir06 de Provincial Airlines</a:t>
            </a:r>
          </a:p>
        </p:txBody>
      </p:sp>
    </p:spTree>
    <p:extLst>
      <p:ext uri="{BB962C8B-B14F-4D97-AF65-F5344CB8AC3E}">
        <p14:creationId xmlns:p14="http://schemas.microsoft.com/office/powerpoint/2010/main" val="91591068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1524000" y="178594"/>
            <a:ext cx="9144000" cy="1714500"/>
          </a:xfrm>
        </p:spPr>
        <p:txBody>
          <a:bodyPr/>
          <a:lstStyle/>
          <a:p>
            <a:pPr eaLnBrk="1" hangingPunct="1"/>
            <a:r>
              <a:rPr lang="fr-FR" altLang="en-US" dirty="0"/>
              <a:t>DISPONIBILITÉ DES RESSOURCES DE LA GCC </a:t>
            </a:r>
            <a:endParaRPr lang="en-US" altLang="en-US" dirty="0"/>
          </a:p>
        </p:txBody>
      </p:sp>
      <p:sp>
        <p:nvSpPr>
          <p:cNvPr id="63491" name="Rectangle 2"/>
          <p:cNvSpPr>
            <a:spLocks noGrp="1" noChangeArrowheads="1"/>
          </p:cNvSpPr>
          <p:nvPr>
            <p:ph type="body" idx="1"/>
          </p:nvPr>
        </p:nvSpPr>
        <p:spPr/>
        <p:txBody>
          <a:bodyPr/>
          <a:lstStyle/>
          <a:p>
            <a:pPr eaLnBrk="1" hangingPunct="1"/>
            <a:r>
              <a:rPr lang="fr-FR" altLang="en-US" dirty="0"/>
              <a:t>Les navires de patrouille de recherche et sauvetage de la GCC interviennent immédiatement lorsqu’ils sont en mer, et dans un délai de 30 minutes lorsqu’ils sont au port ou à l’ancre.</a:t>
            </a:r>
          </a:p>
          <a:p>
            <a:pPr eaLnBrk="1" hangingPunct="1"/>
            <a:r>
              <a:rPr lang="fr-FR" altLang="en-US" dirty="0"/>
              <a:t>Les bateaux de sauvetage et les embarcations de sauvetage côtier interviennent dans un délai de 30 minutes.</a:t>
            </a:r>
          </a:p>
        </p:txBody>
      </p:sp>
    </p:spTree>
    <p:extLst>
      <p:ext uri="{BB962C8B-B14F-4D97-AF65-F5344CB8AC3E}">
        <p14:creationId xmlns:p14="http://schemas.microsoft.com/office/powerpoint/2010/main" val="20737863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Grp="1" noChangeArrowheads="1"/>
          </p:cNvSpPr>
          <p:nvPr>
            <p:ph type="title"/>
          </p:nvPr>
        </p:nvSpPr>
        <p:spPr>
          <a:xfrm>
            <a:off x="1774031" y="178594"/>
            <a:ext cx="8643938" cy="1326059"/>
          </a:xfrm>
        </p:spPr>
        <p:txBody>
          <a:bodyPr/>
          <a:lstStyle/>
          <a:p>
            <a:pPr eaLnBrk="1" hangingPunct="1"/>
            <a:r>
              <a:rPr lang="fr-FR" altLang="en-US" sz="4400" dirty="0"/>
              <a:t>AUTRES RESSOURCES DE RECHERCHE ET SAUVETAGE</a:t>
            </a:r>
            <a:endParaRPr lang="en-US" altLang="en-US" sz="4400" dirty="0"/>
          </a:p>
        </p:txBody>
      </p:sp>
      <p:sp>
        <p:nvSpPr>
          <p:cNvPr id="64515" name="Rectangle 2"/>
          <p:cNvSpPr>
            <a:spLocks noGrp="1" noChangeArrowheads="1"/>
          </p:cNvSpPr>
          <p:nvPr>
            <p:ph type="body" idx="1"/>
          </p:nvPr>
        </p:nvSpPr>
        <p:spPr>
          <a:xfrm>
            <a:off x="1774031" y="1504653"/>
            <a:ext cx="8643938" cy="5281909"/>
          </a:xfrm>
        </p:spPr>
        <p:txBody>
          <a:bodyPr/>
          <a:lstStyle/>
          <a:p>
            <a:pPr eaLnBrk="1" hangingPunct="1"/>
            <a:r>
              <a:rPr lang="fr-FR" altLang="en-US" sz="2400" dirty="0"/>
              <a:t>MDN – tous les navires et les aéronefs des Forces canadiennes </a:t>
            </a:r>
          </a:p>
          <a:p>
            <a:pPr eaLnBrk="1" hangingPunct="1"/>
            <a:r>
              <a:rPr lang="fr-FR" altLang="en-US" sz="2400" dirty="0"/>
              <a:t>MPO/GCC – tous les navires et les hélicoptères</a:t>
            </a:r>
          </a:p>
          <a:p>
            <a:pPr eaLnBrk="1" hangingPunct="1"/>
            <a:r>
              <a:rPr lang="fr-FR" altLang="en-US" sz="2400" dirty="0"/>
              <a:t>Association civile de recherche et sauvetage aérien et Garde côtière auxiliaire canadienne</a:t>
            </a:r>
          </a:p>
          <a:p>
            <a:pPr eaLnBrk="1" hangingPunct="1"/>
            <a:r>
              <a:rPr lang="fr-FR" altLang="en-US" sz="2400" dirty="0"/>
              <a:t>Navires et aéronefs des autres gouvernements canadiens</a:t>
            </a:r>
          </a:p>
          <a:p>
            <a:pPr eaLnBrk="1" hangingPunct="1"/>
            <a:r>
              <a:rPr lang="fr-FR" altLang="en-US" sz="2400" dirty="0"/>
              <a:t>Organismes, services de police, service d’incendie, service d’ambulance et groupes de recherche et sauvetage au sol locaux</a:t>
            </a:r>
          </a:p>
          <a:p>
            <a:pPr eaLnBrk="1" hangingPunct="1"/>
            <a:r>
              <a:rPr lang="fr-FR" altLang="en-US" sz="2400" dirty="0"/>
              <a:t>Navires et aéronefs de passage</a:t>
            </a:r>
          </a:p>
          <a:p>
            <a:pPr eaLnBrk="1" hangingPunct="1"/>
            <a:r>
              <a:rPr lang="fr-FR" altLang="en-US" sz="2400" dirty="0"/>
              <a:t>Avions ou navires commerciaux affrétés</a:t>
            </a:r>
            <a:endParaRPr lang="en-US" altLang="en-US" sz="2531" dirty="0"/>
          </a:p>
        </p:txBody>
      </p:sp>
    </p:spTree>
    <p:extLst>
      <p:ext uri="{BB962C8B-B14F-4D97-AF65-F5344CB8AC3E}">
        <p14:creationId xmlns:p14="http://schemas.microsoft.com/office/powerpoint/2010/main" val="3537264901"/>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1774031" y="178594"/>
            <a:ext cx="8643938" cy="1377404"/>
          </a:xfrm>
        </p:spPr>
        <p:txBody>
          <a:bodyPr/>
          <a:lstStyle/>
          <a:p>
            <a:pPr eaLnBrk="1" hangingPunct="1"/>
            <a:r>
              <a:rPr lang="en-US" altLang="en-US" dirty="0"/>
              <a:t>RESSOURCES BÉNÉVOLES</a:t>
            </a:r>
          </a:p>
        </p:txBody>
      </p:sp>
      <p:sp>
        <p:nvSpPr>
          <p:cNvPr id="67587" name="Rectangle 2"/>
          <p:cNvSpPr>
            <a:spLocks noGrp="1" noChangeArrowheads="1"/>
          </p:cNvSpPr>
          <p:nvPr>
            <p:ph type="body" idx="1"/>
          </p:nvPr>
        </p:nvSpPr>
        <p:spPr>
          <a:xfrm>
            <a:off x="2006203" y="2018109"/>
            <a:ext cx="3232547" cy="1500188"/>
          </a:xfrm>
        </p:spPr>
        <p:txBody>
          <a:bodyPr/>
          <a:lstStyle/>
          <a:p>
            <a:pPr eaLnBrk="1" hangingPunct="1"/>
            <a:r>
              <a:rPr lang="fr-FR" altLang="en-US" dirty="0"/>
              <a:t>Garde côtière auxiliaire canadienne (GCAC)</a:t>
            </a:r>
            <a:endParaRPr lang="en-US" altLang="en-US" dirty="0"/>
          </a:p>
        </p:txBody>
      </p:sp>
      <p:pic>
        <p:nvPicPr>
          <p:cNvPr id="675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828" y="3639964"/>
            <a:ext cx="4822031" cy="322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50" y="3643313"/>
            <a:ext cx="4596557" cy="325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90" name="Rectangle 5"/>
          <p:cNvSpPr>
            <a:spLocks/>
          </p:cNvSpPr>
          <p:nvPr/>
        </p:nvSpPr>
        <p:spPr bwMode="auto">
          <a:xfrm>
            <a:off x="6658570" y="2018109"/>
            <a:ext cx="323254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marL="3048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1pPr>
            <a:lvl2pPr marL="635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2pPr>
            <a:lvl3pPr marL="1016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3pPr>
            <a:lvl4pPr marL="1397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4pPr>
            <a:lvl5pPr marL="1778000" indent="-304800" algn="l" eaLnBrk="0" hangingPunct="0">
              <a:spcBef>
                <a:spcPts val="3800"/>
              </a:spcBef>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5pPr>
            <a:lvl6pPr marL="22352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6pPr>
            <a:lvl7pPr marL="26924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7pPr>
            <a:lvl8pPr marL="31496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8pPr>
            <a:lvl9pPr marL="3606800" indent="-304800" eaLnBrk="0" fontAlgn="base" hangingPunct="0">
              <a:spcBef>
                <a:spcPts val="3800"/>
              </a:spcBef>
              <a:spcAft>
                <a:spcPct val="0"/>
              </a:spcAft>
              <a:buClr>
                <a:srgbClr val="414141"/>
              </a:buClr>
              <a:buSzPct val="81000"/>
              <a:buFont typeface="Gill Sans Light" charset="0"/>
              <a:buChar char="•"/>
              <a:defRPr sz="3800">
                <a:solidFill>
                  <a:schemeClr val="tx1"/>
                </a:solidFill>
                <a:latin typeface="Gill Sans Light" charset="0"/>
                <a:cs typeface="Heiti SC Light" charset="0"/>
                <a:sym typeface="Gill Sans Light" charset="0"/>
              </a:defRPr>
            </a:lvl9pPr>
          </a:lstStyle>
          <a:p>
            <a:pPr marL="214305" indent="-214305" defTabSz="642915" eaLnBrk="1" fontAlgn="base" hangingPunct="1">
              <a:spcBef>
                <a:spcPts val="2672"/>
              </a:spcBef>
              <a:spcAft>
                <a:spcPct val="0"/>
              </a:spcAft>
            </a:pPr>
            <a:r>
              <a:rPr lang="fr-FR" altLang="en-US" sz="2672" dirty="0">
                <a:solidFill>
                  <a:srgbClr val="414141"/>
                </a:solidFill>
                <a:cs typeface="Gill Sans Light" charset="0"/>
              </a:rPr>
              <a:t>Association civile de recherche et de sauvetage aériens (ACRSA)</a:t>
            </a:r>
            <a:endParaRPr lang="en-US" altLang="en-US" sz="2672" dirty="0">
              <a:solidFill>
                <a:srgbClr val="414141"/>
              </a:solidFill>
              <a:cs typeface="Gill Sans Light" charset="0"/>
            </a:endParaRPr>
          </a:p>
        </p:txBody>
      </p:sp>
    </p:spTree>
    <p:extLst>
      <p:ext uri="{BB962C8B-B14F-4D97-AF65-F5344CB8AC3E}">
        <p14:creationId xmlns:p14="http://schemas.microsoft.com/office/powerpoint/2010/main" val="121250386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a:xfrm>
            <a:off x="1774031" y="178594"/>
            <a:ext cx="8643938" cy="1377404"/>
          </a:xfrm>
        </p:spPr>
        <p:txBody>
          <a:bodyPr/>
          <a:lstStyle/>
          <a:p>
            <a:pPr eaLnBrk="1" hangingPunct="1"/>
            <a:r>
              <a:rPr lang="fr-FR" altLang="en-US" sz="4400" dirty="0"/>
              <a:t>Missions de recherche et sauvetage humanitaires (mandat secondaire)</a:t>
            </a:r>
          </a:p>
        </p:txBody>
      </p:sp>
      <p:sp>
        <p:nvSpPr>
          <p:cNvPr id="47107" name="Rectangle 2"/>
          <p:cNvSpPr>
            <a:spLocks noGrp="1" noChangeArrowheads="1"/>
          </p:cNvSpPr>
          <p:nvPr>
            <p:ph type="body" idx="1"/>
          </p:nvPr>
        </p:nvSpPr>
        <p:spPr>
          <a:xfrm>
            <a:off x="333375" y="1961952"/>
            <a:ext cx="11525250" cy="4107656"/>
          </a:xfrm>
        </p:spPr>
        <p:txBody>
          <a:bodyPr/>
          <a:lstStyle/>
          <a:p>
            <a:pPr eaLnBrk="1" hangingPunct="1"/>
            <a:r>
              <a:rPr lang="fr-FR" altLang="en-US" dirty="0"/>
              <a:t>Les missions de recherche et sauvetage humanitaires relèvent de la responsabilité des provinces et des territoires. Or, le Centre conjoint de coordination de sauvetage d’Halifax peut, sur demande, fournir des ressources du gouvernement fédéral (aériennes et maries) pour contribuer :</a:t>
            </a:r>
            <a:endParaRPr lang="en-US" altLang="en-US" dirty="0"/>
          </a:p>
          <a:p>
            <a:pPr marL="482186" lvl="1" eaLnBrk="1" hangingPunct="1"/>
            <a:r>
              <a:rPr lang="fr-FR" altLang="en-US" dirty="0"/>
              <a:t>aux évacuations médicales critiques dans des régions éloignées;</a:t>
            </a:r>
          </a:p>
          <a:p>
            <a:pPr marL="482186" lvl="1" eaLnBrk="1" hangingPunct="1"/>
            <a:r>
              <a:rPr lang="fr-FR" altLang="en-US" dirty="0"/>
              <a:t>aux recherches de personnes perdues dans la nature ou aux plongeurs disparus; </a:t>
            </a:r>
          </a:p>
          <a:p>
            <a:pPr marL="482186" lvl="1" eaLnBrk="1" hangingPunct="1"/>
            <a:r>
              <a:rPr lang="fr-FR" altLang="en-US" dirty="0"/>
              <a:t>aux transports/transferts de patients d’un hôpital à un autre.</a:t>
            </a:r>
          </a:p>
        </p:txBody>
      </p:sp>
    </p:spTree>
    <p:extLst>
      <p:ext uri="{BB962C8B-B14F-4D97-AF65-F5344CB8AC3E}">
        <p14:creationId xmlns:p14="http://schemas.microsoft.com/office/powerpoint/2010/main" val="2658073891"/>
      </p:ext>
    </p:extLst>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107182" y="303184"/>
            <a:ext cx="7772400" cy="1143000"/>
          </a:xfrm>
        </p:spPr>
        <p:txBody>
          <a:bodyPr/>
          <a:lstStyle/>
          <a:p>
            <a:r>
              <a:rPr lang="fr-FR" altLang="en-US" sz="3600" b="1" dirty="0">
                <a:latin typeface="Arial" panose="020B0604020202020204" pitchFamily="34" charset="0"/>
                <a:cs typeface="Arial" panose="020B0604020202020204" pitchFamily="34" charset="0"/>
              </a:rPr>
              <a:t>Responsabilités de l’Organisation des mesures d’urgence</a:t>
            </a:r>
            <a:endParaRPr lang="en-US" altLang="en-US" sz="3600" b="1" dirty="0">
              <a:latin typeface="Arial" panose="020B0604020202020204" pitchFamily="34" charset="0"/>
              <a:cs typeface="Arial" panose="020B0604020202020204" pitchFamily="34" charset="0"/>
            </a:endParaRPr>
          </a:p>
        </p:txBody>
      </p:sp>
      <p:sp>
        <p:nvSpPr>
          <p:cNvPr id="22530" name="Rectangle 3"/>
          <p:cNvSpPr>
            <a:spLocks noGrp="1" noChangeArrowheads="1"/>
          </p:cNvSpPr>
          <p:nvPr>
            <p:ph type="body" idx="1"/>
          </p:nvPr>
        </p:nvSpPr>
        <p:spPr>
          <a:xfrm>
            <a:off x="2107182" y="1583307"/>
            <a:ext cx="7772400" cy="2653162"/>
          </a:xfrm>
        </p:spPr>
        <p:txBody>
          <a:bodyPr/>
          <a:lstStyle/>
          <a:p>
            <a:pPr>
              <a:defRPr/>
            </a:pPr>
            <a:r>
              <a:rPr lang="fr-FR" dirty="0">
                <a:solidFill>
                  <a:schemeClr val="accent1"/>
                </a:solidFill>
              </a:rPr>
              <a:t>S’assurer que toutes les ressources ont été épuisées.</a:t>
            </a:r>
            <a:endParaRPr lang="en-US" dirty="0">
              <a:solidFill>
                <a:schemeClr val="accent1"/>
              </a:solidFill>
            </a:endParaRPr>
          </a:p>
          <a:p>
            <a:pPr lvl="1">
              <a:defRPr/>
            </a:pPr>
            <a:r>
              <a:rPr lang="fr-FR" dirty="0">
                <a:solidFill>
                  <a:schemeClr val="accent1"/>
                </a:solidFill>
              </a:rPr>
              <a:t>GRC, vols affrétés, ACRSA, etc.</a:t>
            </a:r>
            <a:endParaRPr lang="en-US" dirty="0">
              <a:solidFill>
                <a:schemeClr val="accent1"/>
              </a:solidFill>
            </a:endParaRPr>
          </a:p>
          <a:p>
            <a:pPr marL="457200" lvl="1" indent="0">
              <a:buNone/>
              <a:defRPr/>
            </a:pPr>
            <a:r>
              <a:rPr lang="en-US" dirty="0">
                <a:solidFill>
                  <a:schemeClr val="accent1"/>
                </a:solidFill>
              </a:rPr>
              <a:t>- </a:t>
            </a:r>
            <a:r>
              <a:rPr lang="fr-FR" dirty="0">
                <a:solidFill>
                  <a:schemeClr val="accent1"/>
                </a:solidFill>
              </a:rPr>
              <a:t>Missions nécessitant des capacités précises</a:t>
            </a:r>
            <a:endParaRPr lang="en-US" dirty="0">
              <a:solidFill>
                <a:schemeClr val="accent1"/>
              </a:solidFill>
            </a:endParaRPr>
          </a:p>
        </p:txBody>
      </p:sp>
      <p:pic>
        <p:nvPicPr>
          <p:cNvPr id="2048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4373592"/>
            <a:ext cx="2800350" cy="212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048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4373591"/>
            <a:ext cx="2381250" cy="212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048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525" y="4373591"/>
            <a:ext cx="2247900" cy="212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6837123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 Points de transition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7374" y="1992702"/>
            <a:ext cx="7487728" cy="4804913"/>
          </a:xfrm>
        </p:spPr>
      </p:pic>
    </p:spTree>
    <p:extLst>
      <p:ext uri="{BB962C8B-B14F-4D97-AF65-F5344CB8AC3E}">
        <p14:creationId xmlns:p14="http://schemas.microsoft.com/office/powerpoint/2010/main" val="14464824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929"/>
            <a:ext cx="9144000" cy="686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5" name="Rectangle 1"/>
          <p:cNvSpPr>
            <a:spLocks noGrp="1" noChangeArrowheads="1"/>
          </p:cNvSpPr>
          <p:nvPr>
            <p:ph type="title"/>
          </p:nvPr>
        </p:nvSpPr>
        <p:spPr>
          <a:xfrm>
            <a:off x="1774031" y="178594"/>
            <a:ext cx="8643938" cy="1377404"/>
          </a:xfrm>
        </p:spPr>
        <p:txBody>
          <a:bodyPr/>
          <a:lstStyle/>
          <a:p>
            <a:pPr eaLnBrk="1" hangingPunct="1">
              <a:defRPr/>
            </a:pPr>
            <a:r>
              <a:rPr lang="en-US" altLang="en-US" dirty="0">
                <a:effectLst>
                  <a:outerShdw blurRad="38100" dist="38100" dir="2700000" algn="tl">
                    <a:srgbClr val="000000">
                      <a:alpha val="43137"/>
                    </a:srgbClr>
                  </a:outerShdw>
                </a:effectLst>
              </a:rPr>
              <a:t>DES QUESTIONS?</a:t>
            </a:r>
          </a:p>
        </p:txBody>
      </p:sp>
    </p:spTree>
    <p:extLst>
      <p:ext uri="{BB962C8B-B14F-4D97-AF65-F5344CB8AC3E}">
        <p14:creationId xmlns:p14="http://schemas.microsoft.com/office/powerpoint/2010/main" val="142873521"/>
      </p:ext>
    </p:extLst>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333375" y="178594"/>
            <a:ext cx="11525250" cy="1180306"/>
          </a:xfrm>
        </p:spPr>
        <p:txBody>
          <a:bodyPr/>
          <a:lstStyle/>
          <a:p>
            <a:pPr eaLnBrk="1" hangingPunct="1"/>
            <a:r>
              <a:rPr lang="fr-FR" altLang="en-US" sz="4000" dirty="0"/>
              <a:t>MANDAT DES SERVICES DE RECHERCHE ET SAUVETAGE DU CANADA</a:t>
            </a:r>
            <a:endParaRPr lang="en-US" altLang="en-US" sz="4000" dirty="0"/>
          </a:p>
        </p:txBody>
      </p:sp>
      <p:sp>
        <p:nvSpPr>
          <p:cNvPr id="46083" name="Rectangle 2"/>
          <p:cNvSpPr>
            <a:spLocks noGrp="1" noChangeArrowheads="1"/>
          </p:cNvSpPr>
          <p:nvPr>
            <p:ph type="body" idx="1"/>
          </p:nvPr>
        </p:nvSpPr>
        <p:spPr>
          <a:xfrm>
            <a:off x="1050751" y="1676400"/>
            <a:ext cx="10083799" cy="2585542"/>
          </a:xfrm>
        </p:spPr>
        <p:txBody>
          <a:bodyPr/>
          <a:lstStyle/>
          <a:p>
            <a:pPr eaLnBrk="1" hangingPunct="1"/>
            <a:r>
              <a:rPr lang="fr-FR" altLang="en-US" sz="2000" dirty="0"/>
              <a:t>L’objectif des Services de recherche et sauvetage consiste à prévenir les décès et les blessures grâce à des activités d'alerte de recherche et de sauvetage, d'intervention et d'aide en faisant appel à des ressources publiques et privées.</a:t>
            </a:r>
          </a:p>
          <a:p>
            <a:pPr eaLnBrk="1" hangingPunct="1"/>
            <a:r>
              <a:rPr lang="fr-FR" altLang="en-US" sz="2000" dirty="0"/>
              <a:t>Pour atteindre cet objectif, le ministère de la Défense nationale (MDN) et le ministère des Pêches et des Océans (MPO)/Garde côtière canadienne (GCC) ont reçu le mandat d’assurer la prestation des services de recherche et sauvetages </a:t>
            </a:r>
            <a:r>
              <a:rPr lang="fr-FR" altLang="en-US" sz="2000" b="1" dirty="0">
                <a:solidFill>
                  <a:srgbClr val="6E0500"/>
                </a:solidFill>
              </a:rPr>
              <a:t>aéronautiques</a:t>
            </a:r>
            <a:r>
              <a:rPr lang="fr-FR" altLang="en-US" sz="2000" dirty="0"/>
              <a:t> et </a:t>
            </a:r>
            <a:r>
              <a:rPr lang="fr-FR" altLang="en-US" sz="2000" b="1" dirty="0">
                <a:solidFill>
                  <a:srgbClr val="6E0500"/>
                </a:solidFill>
              </a:rPr>
              <a:t>maritimes</a:t>
            </a:r>
            <a:r>
              <a:rPr lang="fr-FR" altLang="en-US" sz="2000" dirty="0"/>
              <a:t> dans les zones relevant de la responsabilité </a:t>
            </a:r>
            <a:r>
              <a:rPr lang="fr-FR" altLang="en-US" sz="2000" b="1" dirty="0"/>
              <a:t>fédérale</a:t>
            </a:r>
            <a:r>
              <a:rPr lang="fr-FR" altLang="en-US" sz="2000" dirty="0"/>
              <a:t>. </a:t>
            </a:r>
          </a:p>
        </p:txBody>
      </p:sp>
      <p:pic>
        <p:nvPicPr>
          <p:cNvPr id="460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3595" y="4803056"/>
            <a:ext cx="3478113" cy="192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232" y="4841008"/>
            <a:ext cx="2827363" cy="18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033" y="4846588"/>
            <a:ext cx="2813967" cy="18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8135949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368" y="1047155"/>
            <a:ext cx="7302327" cy="526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07" name="Rectangle 2"/>
          <p:cNvSpPr>
            <a:spLocks noGrp="1" noChangeArrowheads="1"/>
          </p:cNvSpPr>
          <p:nvPr>
            <p:ph type="title"/>
          </p:nvPr>
        </p:nvSpPr>
        <p:spPr>
          <a:xfrm>
            <a:off x="733424" y="0"/>
            <a:ext cx="9553575" cy="1451967"/>
          </a:xfrm>
        </p:spPr>
        <p:txBody>
          <a:bodyPr/>
          <a:lstStyle/>
          <a:p>
            <a:pPr eaLnBrk="1" hangingPunct="1"/>
            <a:r>
              <a:rPr lang="fr-FR" altLang="en-US" sz="4400" dirty="0">
                <a:solidFill>
                  <a:schemeClr val="bg1"/>
                </a:solidFill>
              </a:rPr>
              <a:t>RÉGIONS DE RECHERCHE ET SAUVETAGE</a:t>
            </a:r>
            <a:endParaRPr lang="en-US" altLang="en-US" sz="4400" dirty="0">
              <a:solidFill>
                <a:schemeClr val="bg1"/>
              </a:solidFill>
            </a:endParaRPr>
          </a:p>
        </p:txBody>
      </p:sp>
      <p:sp>
        <p:nvSpPr>
          <p:cNvPr id="47108" name="Rectangle 3"/>
          <p:cNvSpPr>
            <a:spLocks noGrp="1" noChangeArrowheads="1"/>
          </p:cNvSpPr>
          <p:nvPr>
            <p:ph type="body" idx="1"/>
          </p:nvPr>
        </p:nvSpPr>
        <p:spPr>
          <a:xfrm>
            <a:off x="1539627" y="6197203"/>
            <a:ext cx="9108281" cy="660797"/>
          </a:xfrm>
        </p:spPr>
        <p:txBody>
          <a:bodyPr/>
          <a:lstStyle/>
          <a:p>
            <a:pPr marL="223234" indent="0" algn="ctr" eaLnBrk="1" hangingPunct="1">
              <a:buNone/>
            </a:pPr>
            <a:r>
              <a:rPr lang="fr-FR" altLang="en-US" sz="2531" dirty="0"/>
              <a:t>La zone de responsabilité du Canada s’étend sur 15 540 000 km</a:t>
            </a:r>
            <a:r>
              <a:rPr lang="fr-FR" altLang="en-US" sz="2531" baseline="30000" dirty="0"/>
              <a:t>2</a:t>
            </a:r>
            <a:r>
              <a:rPr lang="fr-FR" altLang="en-US" sz="2531" dirty="0"/>
              <a:t>.</a:t>
            </a:r>
            <a:endParaRPr lang="en-US" altLang="en-US" sz="2531" dirty="0"/>
          </a:p>
        </p:txBody>
      </p:sp>
    </p:spTree>
    <p:extLst>
      <p:ext uri="{BB962C8B-B14F-4D97-AF65-F5344CB8AC3E}">
        <p14:creationId xmlns:p14="http://schemas.microsoft.com/office/powerpoint/2010/main" val="1693448838"/>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271" y="13394"/>
            <a:ext cx="8117086" cy="684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131" name="Rectangle 2"/>
          <p:cNvSpPr>
            <a:spLocks noGrp="1" noChangeArrowheads="1"/>
          </p:cNvSpPr>
          <p:nvPr>
            <p:ph type="title"/>
          </p:nvPr>
        </p:nvSpPr>
        <p:spPr>
          <a:xfrm>
            <a:off x="5470922" y="26789"/>
            <a:ext cx="4116586" cy="2034853"/>
          </a:xfrm>
        </p:spPr>
        <p:txBody>
          <a:bodyPr/>
          <a:lstStyle/>
          <a:p>
            <a:pPr eaLnBrk="1" hangingPunct="1"/>
            <a:r>
              <a:rPr lang="fr-FR" altLang="en-US" sz="4000" dirty="0">
                <a:solidFill>
                  <a:schemeClr val="bg1"/>
                </a:solidFill>
              </a:rPr>
              <a:t>Région de recherche et sauvetage d’Halifax</a:t>
            </a:r>
            <a:endParaRPr lang="en-US" altLang="en-US" sz="4000" dirty="0">
              <a:solidFill>
                <a:schemeClr val="bg1"/>
              </a:solidFill>
            </a:endParaRPr>
          </a:p>
        </p:txBody>
      </p:sp>
      <p:sp>
        <p:nvSpPr>
          <p:cNvPr id="52227" name="Rectangle 3"/>
          <p:cNvSpPr>
            <a:spLocks/>
          </p:cNvSpPr>
          <p:nvPr/>
        </p:nvSpPr>
        <p:spPr bwMode="auto">
          <a:xfrm>
            <a:off x="5520035" y="5715000"/>
            <a:ext cx="4626694" cy="1169789"/>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defTabSz="642915" fontAlgn="base">
              <a:spcBef>
                <a:spcPct val="0"/>
              </a:spcBef>
              <a:spcAft>
                <a:spcPct val="0"/>
              </a:spcAft>
              <a:defRPr/>
            </a:pPr>
            <a:r>
              <a:rPr lang="fr-FR" altLang="en-US" sz="2000" dirty="0">
                <a:solidFill>
                  <a:srgbClr val="FFFFFF"/>
                </a:solidFill>
                <a:latin typeface="Gill Sans" charset="0"/>
                <a:ea typeface="Gill Sans" charset="0"/>
                <a:cs typeface="Gill Sans" charset="0"/>
                <a:sym typeface="Gill Sans" charset="0"/>
              </a:rPr>
              <a:t>- 5,5 millions de km2</a:t>
            </a:r>
          </a:p>
          <a:p>
            <a:pPr defTabSz="642915" fontAlgn="base">
              <a:spcBef>
                <a:spcPct val="0"/>
              </a:spcBef>
              <a:spcAft>
                <a:spcPct val="0"/>
              </a:spcAft>
              <a:defRPr/>
            </a:pPr>
            <a:r>
              <a:rPr lang="fr-FR" altLang="en-US" sz="2000" dirty="0">
                <a:solidFill>
                  <a:srgbClr val="FFFFFF"/>
                </a:solidFill>
                <a:latin typeface="Gill Sans" charset="0"/>
                <a:ea typeface="Gill Sans" charset="0"/>
                <a:cs typeface="Gill Sans" charset="0"/>
                <a:sym typeface="Gill Sans" charset="0"/>
              </a:rPr>
              <a:t>- Plus de 74 000 km de littoral</a:t>
            </a:r>
          </a:p>
          <a:p>
            <a:pPr defTabSz="642915" fontAlgn="base">
              <a:spcBef>
                <a:spcPct val="0"/>
              </a:spcBef>
              <a:spcAft>
                <a:spcPct val="0"/>
              </a:spcAft>
              <a:defRPr/>
            </a:pPr>
            <a:r>
              <a:rPr lang="fr-FR" altLang="en-US" sz="2000" dirty="0">
                <a:solidFill>
                  <a:srgbClr val="FFFFFF"/>
                </a:solidFill>
                <a:latin typeface="Gill Sans" charset="0"/>
                <a:ea typeface="Gill Sans" charset="0"/>
                <a:cs typeface="Gill Sans" charset="0"/>
                <a:sym typeface="Gill Sans" charset="0"/>
              </a:rPr>
              <a:t>- 80 % de la région est recouverte d’eau </a:t>
            </a:r>
          </a:p>
        </p:txBody>
      </p:sp>
      <p:sp>
        <p:nvSpPr>
          <p:cNvPr id="52228" name="Rectangle 4"/>
          <p:cNvSpPr>
            <a:spLocks/>
          </p:cNvSpPr>
          <p:nvPr/>
        </p:nvSpPr>
        <p:spPr bwMode="auto">
          <a:xfrm>
            <a:off x="9080748" y="3616523"/>
            <a:ext cx="928688" cy="80367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2531" dirty="0">
                <a:solidFill>
                  <a:srgbClr val="FFFFFF"/>
                </a:solidFill>
                <a:latin typeface="Gill Sans" charset="0"/>
                <a:ea typeface="Gill Sans" charset="0"/>
                <a:cs typeface="Gill Sans" charset="0"/>
                <a:sym typeface="Gill Sans" charset="0"/>
              </a:rPr>
              <a:t>30 Ouest</a:t>
            </a:r>
          </a:p>
        </p:txBody>
      </p:sp>
      <p:sp>
        <p:nvSpPr>
          <p:cNvPr id="52229" name="Oval 5"/>
          <p:cNvSpPr>
            <a:spLocks/>
          </p:cNvSpPr>
          <p:nvPr/>
        </p:nvSpPr>
        <p:spPr bwMode="auto">
          <a:xfrm>
            <a:off x="3935016" y="5572125"/>
            <a:ext cx="133945" cy="142875"/>
          </a:xfrm>
          <a:prstGeom prst="ellipse">
            <a:avLst/>
          </a:prstGeom>
          <a:solidFill>
            <a:srgbClr val="C00000"/>
          </a:solidFill>
          <a:ln>
            <a:noFill/>
          </a:ln>
          <a:effectLst>
            <a:outerShdw blurRad="76200" algn="ctr" rotWithShape="0">
              <a:schemeClr val="bg2">
                <a:alpha val="79999"/>
              </a:schemeClr>
            </a:outerShdw>
          </a:effectLst>
        </p:spPr>
        <p:txBody>
          <a:bodyPr lIns="0" tIns="0" rIns="0" bIns="0"/>
          <a:lstStyle/>
          <a:p>
            <a:pPr algn="ctr" defTabSz="642915" fontAlgn="base">
              <a:spcBef>
                <a:spcPct val="0"/>
              </a:spcBef>
              <a:spcAft>
                <a:spcPct val="0"/>
              </a:spcAft>
              <a:defRPr/>
            </a:pPr>
            <a:endParaRPr lang="en-CA" sz="2953">
              <a:solidFill>
                <a:srgbClr val="414141"/>
              </a:solidFill>
              <a:latin typeface="Gill Sans Light" charset="0"/>
              <a:sym typeface="Gill Sans Light" charset="0"/>
            </a:endParaRPr>
          </a:p>
        </p:txBody>
      </p:sp>
      <p:sp>
        <p:nvSpPr>
          <p:cNvPr id="52230" name="Oval 6"/>
          <p:cNvSpPr>
            <a:spLocks/>
          </p:cNvSpPr>
          <p:nvPr/>
        </p:nvSpPr>
        <p:spPr bwMode="auto">
          <a:xfrm>
            <a:off x="2952750" y="4616648"/>
            <a:ext cx="133945" cy="142875"/>
          </a:xfrm>
          <a:prstGeom prst="ellipse">
            <a:avLst/>
          </a:prstGeom>
          <a:solidFill>
            <a:srgbClr val="C00000"/>
          </a:solidFill>
          <a:ln>
            <a:noFill/>
          </a:ln>
          <a:effectLst>
            <a:outerShdw blurRad="76200" algn="ctr" rotWithShape="0">
              <a:schemeClr val="bg2">
                <a:alpha val="79999"/>
              </a:schemeClr>
            </a:outerShdw>
          </a:effectLst>
        </p:spPr>
        <p:txBody>
          <a:bodyPr lIns="0" tIns="0" rIns="0" bIns="0"/>
          <a:lstStyle/>
          <a:p>
            <a:pPr algn="ctr" defTabSz="642915" fontAlgn="base">
              <a:spcBef>
                <a:spcPct val="0"/>
              </a:spcBef>
              <a:spcAft>
                <a:spcPct val="0"/>
              </a:spcAft>
              <a:defRPr/>
            </a:pPr>
            <a:endParaRPr lang="en-CA" sz="2953">
              <a:solidFill>
                <a:srgbClr val="414141"/>
              </a:solidFill>
              <a:latin typeface="Gill Sans Light" charset="0"/>
              <a:sym typeface="Gill Sans Light" charset="0"/>
            </a:endParaRPr>
          </a:p>
        </p:txBody>
      </p:sp>
      <p:sp>
        <p:nvSpPr>
          <p:cNvPr id="52231" name="Rectangle 7"/>
          <p:cNvSpPr>
            <a:spLocks/>
          </p:cNvSpPr>
          <p:nvPr/>
        </p:nvSpPr>
        <p:spPr bwMode="auto">
          <a:xfrm>
            <a:off x="3251201" y="5678159"/>
            <a:ext cx="1346200" cy="58439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fr-FR" altLang="en-US" sz="1266" dirty="0">
                <a:solidFill>
                  <a:srgbClr val="FFFFFF"/>
                </a:solidFill>
                <a:latin typeface="Gill Sans" charset="0"/>
                <a:ea typeface="Gill Sans" charset="0"/>
                <a:cs typeface="Gill Sans" charset="0"/>
                <a:sym typeface="Gill Sans" charset="0"/>
              </a:rPr>
              <a:t>Centre conjoint de coordination de sauvetage, Halifax</a:t>
            </a:r>
            <a:endParaRPr lang="en-US" altLang="en-US" sz="1266" dirty="0">
              <a:solidFill>
                <a:srgbClr val="FFFFFF"/>
              </a:solidFill>
              <a:latin typeface="Gill Sans" charset="0"/>
              <a:ea typeface="Gill Sans" charset="0"/>
              <a:cs typeface="Gill Sans" charset="0"/>
              <a:sym typeface="Gill Sans" charset="0"/>
            </a:endParaRPr>
          </a:p>
        </p:txBody>
      </p:sp>
      <p:sp>
        <p:nvSpPr>
          <p:cNvPr id="52232" name="Rectangle 8"/>
          <p:cNvSpPr>
            <a:spLocks/>
          </p:cNvSpPr>
          <p:nvPr/>
        </p:nvSpPr>
        <p:spPr bwMode="auto">
          <a:xfrm>
            <a:off x="2463801" y="4088852"/>
            <a:ext cx="1471216" cy="58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squar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fr-FR" altLang="en-US" sz="1266" dirty="0">
                <a:solidFill>
                  <a:srgbClr val="FFFFFF"/>
                </a:solidFill>
                <a:effectLst>
                  <a:outerShdw blurRad="38100" dist="38100" dir="2700000" algn="tl">
                    <a:srgbClr val="000000"/>
                  </a:outerShdw>
                </a:effectLst>
                <a:latin typeface="Gill Sans" charset="0"/>
                <a:ea typeface="Gill Sans" charset="0"/>
                <a:cs typeface="Gill Sans" charset="0"/>
                <a:sym typeface="Gill Sans" charset="0"/>
              </a:rPr>
              <a:t>Centre secondaire de sauvetage maritime (MRSC), Québec</a:t>
            </a:r>
            <a:endParaRPr lang="en-US" altLang="en-US" sz="1266" dirty="0">
              <a:solidFill>
                <a:srgbClr val="FFFFFF"/>
              </a:solidFill>
              <a:effectLst>
                <a:outerShdw blurRad="38100" dist="38100" dir="2700000" algn="tl">
                  <a:srgbClr val="000000"/>
                </a:outerShdw>
              </a:effectLst>
              <a:latin typeface="Gill Sans" charset="0"/>
              <a:ea typeface="Gill Sans" charset="0"/>
              <a:cs typeface="Gill Sans" charset="0"/>
              <a:sym typeface="Gill Sans" charset="0"/>
            </a:endParaRPr>
          </a:p>
        </p:txBody>
      </p:sp>
    </p:spTree>
    <p:extLst>
      <p:ext uri="{BB962C8B-B14F-4D97-AF65-F5344CB8AC3E}">
        <p14:creationId xmlns:p14="http://schemas.microsoft.com/office/powerpoint/2010/main" val="338872695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547" y="1185416"/>
            <a:ext cx="7509867" cy="567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5" name="Rectangle 2"/>
          <p:cNvSpPr>
            <a:spLocks noGrp="1" noChangeArrowheads="1"/>
          </p:cNvSpPr>
          <p:nvPr>
            <p:ph type="title"/>
          </p:nvPr>
        </p:nvSpPr>
        <p:spPr>
          <a:xfrm>
            <a:off x="2003413" y="8373"/>
            <a:ext cx="8185174" cy="1089422"/>
          </a:xfrm>
        </p:spPr>
        <p:txBody>
          <a:bodyPr/>
          <a:lstStyle/>
          <a:p>
            <a:pPr eaLnBrk="1" hangingPunct="1"/>
            <a:r>
              <a:rPr lang="fr-FR" altLang="en-US" sz="4000" dirty="0">
                <a:solidFill>
                  <a:schemeClr val="bg1"/>
                </a:solidFill>
              </a:rPr>
              <a:t>RÉGIONS DE RECHERCHE ET SAUVETAGE AVOISINANTES</a:t>
            </a:r>
            <a:endParaRPr lang="en-US" altLang="en-US" sz="4000" dirty="0">
              <a:solidFill>
                <a:schemeClr val="bg1"/>
              </a:solidFill>
            </a:endParaRPr>
          </a:p>
        </p:txBody>
      </p:sp>
      <p:sp>
        <p:nvSpPr>
          <p:cNvPr id="53251" name="Rectangle 3"/>
          <p:cNvSpPr>
            <a:spLocks/>
          </p:cNvSpPr>
          <p:nvPr/>
        </p:nvSpPr>
        <p:spPr bwMode="auto">
          <a:xfrm>
            <a:off x="7512460" y="3535143"/>
            <a:ext cx="551433"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Halifax</a:t>
            </a:r>
          </a:p>
        </p:txBody>
      </p:sp>
      <p:sp>
        <p:nvSpPr>
          <p:cNvPr id="53252" name="Rectangle 4"/>
          <p:cNvSpPr>
            <a:spLocks/>
          </p:cNvSpPr>
          <p:nvPr/>
        </p:nvSpPr>
        <p:spPr bwMode="auto">
          <a:xfrm>
            <a:off x="7690466" y="4838877"/>
            <a:ext cx="562655"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Boston</a:t>
            </a:r>
          </a:p>
        </p:txBody>
      </p:sp>
      <p:sp>
        <p:nvSpPr>
          <p:cNvPr id="53253" name="Rectangle 5"/>
          <p:cNvSpPr>
            <a:spLocks/>
          </p:cNvSpPr>
          <p:nvPr/>
        </p:nvSpPr>
        <p:spPr bwMode="auto">
          <a:xfrm>
            <a:off x="7967186" y="5465071"/>
            <a:ext cx="570669"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Norfolk</a:t>
            </a:r>
          </a:p>
        </p:txBody>
      </p:sp>
      <p:sp>
        <p:nvSpPr>
          <p:cNvPr id="53254" name="Rectangle 6"/>
          <p:cNvSpPr>
            <a:spLocks/>
          </p:cNvSpPr>
          <p:nvPr/>
        </p:nvSpPr>
        <p:spPr bwMode="auto">
          <a:xfrm>
            <a:off x="8691714" y="3889420"/>
            <a:ext cx="948849" cy="389594"/>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266" dirty="0">
                <a:solidFill>
                  <a:srgbClr val="FFFFFF"/>
                </a:solidFill>
                <a:latin typeface="Gill Sans" charset="0"/>
                <a:ea typeface="Gill Sans" charset="0"/>
                <a:cs typeface="Gill Sans" charset="0"/>
                <a:sym typeface="Gill Sans" charset="0"/>
              </a:rPr>
              <a:t>Ponta Delgada</a:t>
            </a:r>
          </a:p>
          <a:p>
            <a:pPr algn="ctr" defTabSz="642915" fontAlgn="base">
              <a:spcBef>
                <a:spcPct val="0"/>
              </a:spcBef>
              <a:spcAft>
                <a:spcPct val="0"/>
              </a:spcAft>
              <a:defRPr/>
            </a:pPr>
            <a:r>
              <a:rPr lang="en-US" altLang="en-US" sz="1266" dirty="0">
                <a:solidFill>
                  <a:srgbClr val="FFFFFF"/>
                </a:solidFill>
                <a:latin typeface="Gill Sans" charset="0"/>
                <a:ea typeface="Gill Sans" charset="0"/>
                <a:cs typeface="Gill Sans" charset="0"/>
                <a:sym typeface="Gill Sans" charset="0"/>
              </a:rPr>
              <a:t>et </a:t>
            </a:r>
            <a:r>
              <a:rPr lang="en-US" altLang="en-US" sz="1266" dirty="0" err="1">
                <a:solidFill>
                  <a:srgbClr val="FFFFFF"/>
                </a:solidFill>
                <a:latin typeface="Gill Sans" charset="0"/>
                <a:ea typeface="Gill Sans" charset="0"/>
                <a:cs typeface="Gill Sans" charset="0"/>
                <a:sym typeface="Gill Sans" charset="0"/>
              </a:rPr>
              <a:t>Lajes</a:t>
            </a:r>
            <a:endParaRPr lang="en-US" altLang="en-US" sz="1266" dirty="0">
              <a:solidFill>
                <a:srgbClr val="FFFFFF"/>
              </a:solidFill>
              <a:latin typeface="Gill Sans" charset="0"/>
              <a:ea typeface="Gill Sans" charset="0"/>
              <a:cs typeface="Gill Sans" charset="0"/>
              <a:sym typeface="Gill Sans" charset="0"/>
            </a:endParaRPr>
          </a:p>
        </p:txBody>
      </p:sp>
      <p:sp>
        <p:nvSpPr>
          <p:cNvPr id="53255" name="Rectangle 7"/>
          <p:cNvSpPr>
            <a:spLocks/>
          </p:cNvSpPr>
          <p:nvPr/>
        </p:nvSpPr>
        <p:spPr bwMode="auto">
          <a:xfrm>
            <a:off x="8344379" y="2695752"/>
            <a:ext cx="755015"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Falmouth</a:t>
            </a:r>
          </a:p>
        </p:txBody>
      </p:sp>
      <p:sp>
        <p:nvSpPr>
          <p:cNvPr id="53256" name="Rectangle 8"/>
          <p:cNvSpPr>
            <a:spLocks/>
          </p:cNvSpPr>
          <p:nvPr/>
        </p:nvSpPr>
        <p:spPr bwMode="auto">
          <a:xfrm>
            <a:off x="8047307" y="2213549"/>
            <a:ext cx="785472"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Aberdeen</a:t>
            </a:r>
          </a:p>
        </p:txBody>
      </p:sp>
      <p:sp>
        <p:nvSpPr>
          <p:cNvPr id="53257" name="Rectangle 9"/>
          <p:cNvSpPr>
            <a:spLocks/>
          </p:cNvSpPr>
          <p:nvPr/>
        </p:nvSpPr>
        <p:spPr bwMode="auto">
          <a:xfrm>
            <a:off x="7414708" y="1713486"/>
            <a:ext cx="522579"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err="1">
                <a:solidFill>
                  <a:srgbClr val="FFFFFF"/>
                </a:solidFill>
                <a:latin typeface="Gill Sans" charset="0"/>
                <a:ea typeface="Gill Sans" charset="0"/>
                <a:cs typeface="Gill Sans" charset="0"/>
                <a:sym typeface="Gill Sans" charset="0"/>
              </a:rPr>
              <a:t>Islande</a:t>
            </a:r>
            <a:endParaRPr lang="en-US" altLang="en-US" sz="1406" dirty="0">
              <a:solidFill>
                <a:srgbClr val="FFFFFF"/>
              </a:solidFill>
              <a:latin typeface="Gill Sans" charset="0"/>
              <a:ea typeface="Gill Sans" charset="0"/>
              <a:cs typeface="Gill Sans" charset="0"/>
              <a:sym typeface="Gill Sans" charset="0"/>
            </a:endParaRPr>
          </a:p>
        </p:txBody>
      </p:sp>
      <p:sp>
        <p:nvSpPr>
          <p:cNvPr id="53258" name="Rectangle 10"/>
          <p:cNvSpPr>
            <a:spLocks/>
          </p:cNvSpPr>
          <p:nvPr/>
        </p:nvSpPr>
        <p:spPr bwMode="auto">
          <a:xfrm>
            <a:off x="6511441" y="2070674"/>
            <a:ext cx="769762"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err="1">
                <a:solidFill>
                  <a:srgbClr val="000000"/>
                </a:solidFill>
                <a:latin typeface="Gill Sans" charset="0"/>
                <a:ea typeface="Gill Sans" charset="0"/>
                <a:cs typeface="Gill Sans" charset="0"/>
                <a:sym typeface="Gill Sans" charset="0"/>
              </a:rPr>
              <a:t>Groenland</a:t>
            </a:r>
            <a:endParaRPr lang="en-US" altLang="en-US" sz="1406" dirty="0">
              <a:solidFill>
                <a:srgbClr val="000000"/>
              </a:solidFill>
              <a:latin typeface="Gill Sans" charset="0"/>
              <a:ea typeface="Gill Sans" charset="0"/>
              <a:cs typeface="Gill Sans" charset="0"/>
              <a:sym typeface="Gill Sans" charset="0"/>
            </a:endParaRPr>
          </a:p>
        </p:txBody>
      </p:sp>
      <p:sp>
        <p:nvSpPr>
          <p:cNvPr id="53259" name="Rectangle 11"/>
          <p:cNvSpPr>
            <a:spLocks/>
          </p:cNvSpPr>
          <p:nvPr/>
        </p:nvSpPr>
        <p:spPr bwMode="auto">
          <a:xfrm>
            <a:off x="5086570" y="4195940"/>
            <a:ext cx="616900"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Trenton</a:t>
            </a:r>
          </a:p>
        </p:txBody>
      </p:sp>
      <p:sp>
        <p:nvSpPr>
          <p:cNvPr id="53260" name="Rectangle 12"/>
          <p:cNvSpPr>
            <a:spLocks/>
          </p:cNvSpPr>
          <p:nvPr/>
        </p:nvSpPr>
        <p:spPr bwMode="auto">
          <a:xfrm>
            <a:off x="3372662" y="3731596"/>
            <a:ext cx="597856"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a:solidFill>
                  <a:srgbClr val="FFFFFF"/>
                </a:solidFill>
                <a:latin typeface="Gill Sans" charset="0"/>
                <a:ea typeface="Gill Sans" charset="0"/>
                <a:cs typeface="Gill Sans" charset="0"/>
                <a:sym typeface="Gill Sans" charset="0"/>
              </a:rPr>
              <a:t>Victoria</a:t>
            </a:r>
          </a:p>
        </p:txBody>
      </p:sp>
      <p:sp>
        <p:nvSpPr>
          <p:cNvPr id="53261" name="Rectangle 13"/>
          <p:cNvSpPr>
            <a:spLocks/>
          </p:cNvSpPr>
          <p:nvPr/>
        </p:nvSpPr>
        <p:spPr bwMode="auto">
          <a:xfrm>
            <a:off x="2971126" y="4053065"/>
            <a:ext cx="562655"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Seattle</a:t>
            </a:r>
          </a:p>
        </p:txBody>
      </p:sp>
      <p:sp>
        <p:nvSpPr>
          <p:cNvPr id="53262" name="Rectangle 14"/>
          <p:cNvSpPr>
            <a:spLocks/>
          </p:cNvSpPr>
          <p:nvPr/>
        </p:nvSpPr>
        <p:spPr bwMode="auto">
          <a:xfrm>
            <a:off x="6655072" y="6312276"/>
            <a:ext cx="482504"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Miami</a:t>
            </a:r>
          </a:p>
        </p:txBody>
      </p:sp>
      <p:sp>
        <p:nvSpPr>
          <p:cNvPr id="53263" name="Rectangle 15"/>
          <p:cNvSpPr>
            <a:spLocks/>
          </p:cNvSpPr>
          <p:nvPr/>
        </p:nvSpPr>
        <p:spPr bwMode="auto">
          <a:xfrm>
            <a:off x="2689043" y="4999611"/>
            <a:ext cx="714940"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Alameda</a:t>
            </a:r>
          </a:p>
        </p:txBody>
      </p:sp>
      <p:sp>
        <p:nvSpPr>
          <p:cNvPr id="53264" name="Oval 16"/>
          <p:cNvSpPr>
            <a:spLocks/>
          </p:cNvSpPr>
          <p:nvPr/>
        </p:nvSpPr>
        <p:spPr bwMode="auto">
          <a:xfrm>
            <a:off x="5953125" y="6197203"/>
            <a:ext cx="133945" cy="142875"/>
          </a:xfrm>
          <a:prstGeom prst="ellipse">
            <a:avLst/>
          </a:prstGeom>
          <a:solidFill>
            <a:srgbClr val="C00000"/>
          </a:solidFill>
          <a:ln>
            <a:noFill/>
          </a:ln>
          <a:effectLst>
            <a:outerShdw blurRad="76200" algn="ctr" rotWithShape="0">
              <a:schemeClr val="bg2">
                <a:alpha val="79999"/>
              </a:schemeClr>
            </a:outerShdw>
          </a:effectLst>
        </p:spPr>
        <p:txBody>
          <a:bodyPr lIns="0" tIns="0" rIns="0" bIns="0"/>
          <a:lstStyle/>
          <a:p>
            <a:pPr algn="ctr" defTabSz="642915" fontAlgn="base">
              <a:spcBef>
                <a:spcPct val="0"/>
              </a:spcBef>
              <a:spcAft>
                <a:spcPct val="0"/>
              </a:spcAft>
              <a:defRPr/>
            </a:pPr>
            <a:endParaRPr lang="en-CA" sz="2953">
              <a:solidFill>
                <a:srgbClr val="414141"/>
              </a:solidFill>
              <a:latin typeface="Gill Sans Light" charset="0"/>
              <a:sym typeface="Gill Sans Light" charset="0"/>
            </a:endParaRPr>
          </a:p>
        </p:txBody>
      </p:sp>
      <p:sp>
        <p:nvSpPr>
          <p:cNvPr id="53265" name="Rectangle 17"/>
          <p:cNvSpPr>
            <a:spLocks/>
          </p:cNvSpPr>
          <p:nvPr/>
        </p:nvSpPr>
        <p:spPr bwMode="auto">
          <a:xfrm>
            <a:off x="5317010" y="6008666"/>
            <a:ext cx="620363"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AFRCC</a:t>
            </a:r>
          </a:p>
        </p:txBody>
      </p:sp>
      <p:sp>
        <p:nvSpPr>
          <p:cNvPr id="53266" name="Rectangle 18"/>
          <p:cNvSpPr>
            <a:spLocks/>
          </p:cNvSpPr>
          <p:nvPr/>
        </p:nvSpPr>
        <p:spPr bwMode="auto">
          <a:xfrm>
            <a:off x="3490537" y="2329635"/>
            <a:ext cx="541816"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Alaska</a:t>
            </a:r>
          </a:p>
        </p:txBody>
      </p:sp>
      <p:sp>
        <p:nvSpPr>
          <p:cNvPr id="53267" name="Rectangle 19"/>
          <p:cNvSpPr>
            <a:spLocks/>
          </p:cNvSpPr>
          <p:nvPr/>
        </p:nvSpPr>
        <p:spPr bwMode="auto">
          <a:xfrm>
            <a:off x="2954538" y="3026151"/>
            <a:ext cx="594715"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Juneau</a:t>
            </a:r>
          </a:p>
        </p:txBody>
      </p:sp>
      <p:sp>
        <p:nvSpPr>
          <p:cNvPr id="53268" name="Rectangle 20"/>
          <p:cNvSpPr>
            <a:spLocks/>
          </p:cNvSpPr>
          <p:nvPr/>
        </p:nvSpPr>
        <p:spPr bwMode="auto">
          <a:xfrm>
            <a:off x="7636357" y="6273208"/>
            <a:ext cx="764633"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FFFFFF"/>
                </a:solidFill>
                <a:latin typeface="Gill Sans" charset="0"/>
                <a:ea typeface="Gill Sans" charset="0"/>
                <a:cs typeface="Gill Sans" charset="0"/>
                <a:sym typeface="Gill Sans" charset="0"/>
              </a:rPr>
              <a:t>San Juan</a:t>
            </a:r>
          </a:p>
        </p:txBody>
      </p:sp>
    </p:spTree>
    <p:extLst>
      <p:ext uri="{BB962C8B-B14F-4D97-AF65-F5344CB8AC3E}">
        <p14:creationId xmlns:p14="http://schemas.microsoft.com/office/powerpoint/2010/main" val="55684313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045271" y="188640"/>
            <a:ext cx="8185174" cy="1089422"/>
          </a:xfrm>
        </p:spPr>
        <p:txBody>
          <a:bodyPr/>
          <a:lstStyle/>
          <a:p>
            <a:pPr eaLnBrk="1" hangingPunct="1"/>
            <a:r>
              <a:rPr lang="fr-FR" altLang="en-US" sz="3600" dirty="0">
                <a:solidFill>
                  <a:schemeClr val="bg1"/>
                </a:solidFill>
              </a:rPr>
              <a:t>ACTIVITÉS DE RECHERCHE ET SAUVETAGE</a:t>
            </a:r>
            <a:br>
              <a:rPr lang="en-US" altLang="en-US" sz="4400" dirty="0">
                <a:solidFill>
                  <a:srgbClr val="676767"/>
                </a:solidFill>
              </a:rPr>
            </a:br>
            <a:r>
              <a:rPr lang="fr-FR" altLang="en-US" sz="2812" dirty="0">
                <a:solidFill>
                  <a:srgbClr val="676767"/>
                </a:solidFill>
              </a:rPr>
              <a:t>INCIDENTS DE CATÉGORIES 1 ET 2</a:t>
            </a:r>
            <a:endParaRPr lang="en-US" altLang="en-US" sz="2812" dirty="0">
              <a:solidFill>
                <a:srgbClr val="676767"/>
              </a:solidFill>
            </a:endParaRPr>
          </a:p>
        </p:txBody>
      </p:sp>
      <p:sp>
        <p:nvSpPr>
          <p:cNvPr id="53258" name="Rectangle 10"/>
          <p:cNvSpPr>
            <a:spLocks/>
          </p:cNvSpPr>
          <p:nvPr/>
        </p:nvSpPr>
        <p:spPr bwMode="auto">
          <a:xfrm>
            <a:off x="6473931" y="2070674"/>
            <a:ext cx="844783" cy="216341"/>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Light" charset="0"/>
              </a:defRPr>
            </a:lvl1pPr>
            <a:lvl2pPr algn="l">
              <a:defRPr sz="1200">
                <a:solidFill>
                  <a:schemeClr val="tx1"/>
                </a:solidFill>
                <a:latin typeface="Gill Sans Light" charset="0"/>
              </a:defRPr>
            </a:lvl2pPr>
            <a:lvl3pPr algn="l">
              <a:defRPr sz="1200">
                <a:solidFill>
                  <a:schemeClr val="tx1"/>
                </a:solidFill>
                <a:latin typeface="Gill Sans Light" charset="0"/>
              </a:defRPr>
            </a:lvl3pPr>
            <a:lvl4pPr algn="l">
              <a:defRPr sz="1200">
                <a:solidFill>
                  <a:schemeClr val="tx1"/>
                </a:solidFill>
                <a:latin typeface="Gill Sans Light" charset="0"/>
              </a:defRPr>
            </a:lvl4pPr>
            <a:lvl5pPr algn="l">
              <a:defRPr sz="1200">
                <a:solidFill>
                  <a:schemeClr val="tx1"/>
                </a:solidFill>
                <a:latin typeface="Gill Sans Light" charset="0"/>
              </a:defRPr>
            </a:lvl5pPr>
            <a:lvl6pPr fontAlgn="base">
              <a:spcBef>
                <a:spcPct val="0"/>
              </a:spcBef>
              <a:spcAft>
                <a:spcPct val="0"/>
              </a:spcAft>
              <a:defRPr sz="1200">
                <a:solidFill>
                  <a:schemeClr val="tx1"/>
                </a:solidFill>
                <a:latin typeface="Gill Sans Light" charset="0"/>
              </a:defRPr>
            </a:lvl6pPr>
            <a:lvl7pPr fontAlgn="base">
              <a:spcBef>
                <a:spcPct val="0"/>
              </a:spcBef>
              <a:spcAft>
                <a:spcPct val="0"/>
              </a:spcAft>
              <a:defRPr sz="1200">
                <a:solidFill>
                  <a:schemeClr val="tx1"/>
                </a:solidFill>
                <a:latin typeface="Gill Sans Light" charset="0"/>
              </a:defRPr>
            </a:lvl7pPr>
            <a:lvl8pPr fontAlgn="base">
              <a:spcBef>
                <a:spcPct val="0"/>
              </a:spcBef>
              <a:spcAft>
                <a:spcPct val="0"/>
              </a:spcAft>
              <a:defRPr sz="1200">
                <a:solidFill>
                  <a:schemeClr val="tx1"/>
                </a:solidFill>
                <a:latin typeface="Gill Sans Light" charset="0"/>
              </a:defRPr>
            </a:lvl8pPr>
            <a:lvl9pPr fontAlgn="base">
              <a:spcBef>
                <a:spcPct val="0"/>
              </a:spcBef>
              <a:spcAft>
                <a:spcPct val="0"/>
              </a:spcAft>
              <a:defRPr sz="1200">
                <a:solidFill>
                  <a:schemeClr val="tx1"/>
                </a:solidFill>
                <a:latin typeface="Gill Sans Light" charset="0"/>
              </a:defRPr>
            </a:lvl9pPr>
          </a:lstStyle>
          <a:p>
            <a:pPr algn="ctr" defTabSz="642915" fontAlgn="base">
              <a:spcBef>
                <a:spcPct val="0"/>
              </a:spcBef>
              <a:spcAft>
                <a:spcPct val="0"/>
              </a:spcAft>
              <a:defRPr/>
            </a:pPr>
            <a:r>
              <a:rPr lang="en-US" altLang="en-US" sz="1406" dirty="0">
                <a:solidFill>
                  <a:srgbClr val="000000"/>
                </a:solidFill>
                <a:latin typeface="Gill Sans" charset="0"/>
                <a:ea typeface="Gill Sans" charset="0"/>
                <a:cs typeface="Gill Sans" charset="0"/>
                <a:sym typeface="Gill Sans" charset="0"/>
              </a:rPr>
              <a:t>Greenland</a:t>
            </a:r>
          </a:p>
        </p:txBody>
      </p:sp>
      <p:pic>
        <p:nvPicPr>
          <p:cNvPr id="50180" name="Picture 7" descr="C:\Users\saucierm\AppData\Local\Microsoft\Windows\Temporary Internet Files\Content.Outlook\W9A19GV2\SAR CAT 1-2 2002-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89683"/>
            <a:ext cx="9144000" cy="546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525338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Grp="1" noChangeArrowheads="1"/>
          </p:cNvSpPr>
          <p:nvPr>
            <p:ph type="title"/>
          </p:nvPr>
        </p:nvSpPr>
        <p:spPr>
          <a:xfrm>
            <a:off x="1774031" y="178594"/>
            <a:ext cx="8643938" cy="1377404"/>
          </a:xfrm>
        </p:spPr>
        <p:txBody>
          <a:bodyPr/>
          <a:lstStyle/>
          <a:p>
            <a:pPr eaLnBrk="1" hangingPunct="1"/>
            <a:r>
              <a:rPr lang="fr-FR" altLang="en-US" sz="4400" dirty="0">
                <a:solidFill>
                  <a:schemeClr val="bg1"/>
                </a:solidFill>
              </a:rPr>
              <a:t>ALERTE DE RECHERCHE ET SAUVETAGE</a:t>
            </a:r>
            <a:endParaRPr lang="en-US" altLang="en-US" sz="4400" dirty="0">
              <a:solidFill>
                <a:schemeClr val="bg1"/>
              </a:solidFill>
            </a:endParaRPr>
          </a:p>
        </p:txBody>
      </p:sp>
      <p:sp>
        <p:nvSpPr>
          <p:cNvPr id="70659" name="Rectangle 2"/>
          <p:cNvSpPr>
            <a:spLocks noGrp="1" noChangeArrowheads="1"/>
          </p:cNvSpPr>
          <p:nvPr>
            <p:ph type="body" idx="1"/>
          </p:nvPr>
        </p:nvSpPr>
        <p:spPr/>
        <p:txBody>
          <a:bodyPr/>
          <a:lstStyle/>
          <a:p>
            <a:pPr marL="223234" indent="0" eaLnBrk="1" hangingPunct="1">
              <a:buNone/>
            </a:pPr>
            <a:r>
              <a:rPr lang="fr-FR" altLang="en-US" dirty="0">
                <a:solidFill>
                  <a:schemeClr val="bg1"/>
                </a:solidFill>
              </a:rPr>
              <a:t>Le Centre conjoint de coordination de sauvetage est mis au courant des situations de détresse par les moyens suivants :</a:t>
            </a:r>
            <a:endParaRPr lang="en-US" altLang="en-US" dirty="0">
              <a:solidFill>
                <a:schemeClr val="bg1"/>
              </a:solidFill>
            </a:endParaRPr>
          </a:p>
          <a:p>
            <a:pPr marL="482186" lvl="1" eaLnBrk="1" hangingPunct="1"/>
            <a:r>
              <a:rPr lang="fr-FR" altLang="en-US" sz="2400" dirty="0">
                <a:solidFill>
                  <a:schemeClr val="bg1"/>
                </a:solidFill>
              </a:rPr>
              <a:t>Balises de détresse (radiobalises de localisation des sinistres [RLS], émetteurs de localisation d’urgence [ELT], radiobalise individuelle de repérage [PLB] et appareil de messagerie satellite  SPOT) </a:t>
            </a:r>
          </a:p>
          <a:p>
            <a:pPr marL="482186" lvl="1" eaLnBrk="1" hangingPunct="1"/>
            <a:r>
              <a:rPr lang="fr-FR" altLang="en-US" sz="2400" dirty="0">
                <a:solidFill>
                  <a:schemeClr val="bg1"/>
                </a:solidFill>
              </a:rPr>
              <a:t>Communications d’urgence (radio, téléphone, téléphone satellite, téléphone cellulaire)</a:t>
            </a:r>
          </a:p>
          <a:p>
            <a:pPr marL="482186" lvl="1" eaLnBrk="1" hangingPunct="1"/>
            <a:r>
              <a:rPr lang="fr-FR" altLang="en-US" sz="2400" dirty="0">
                <a:solidFill>
                  <a:schemeClr val="bg1"/>
                </a:solidFill>
              </a:rPr>
              <a:t>Citoyens inquiets</a:t>
            </a:r>
          </a:p>
          <a:p>
            <a:pPr marL="482186" lvl="1" eaLnBrk="1" hangingPunct="1"/>
            <a:r>
              <a:rPr lang="fr-FR" altLang="en-US" sz="2400" dirty="0">
                <a:solidFill>
                  <a:schemeClr val="bg1"/>
                </a:solidFill>
              </a:rPr>
              <a:t>Centres de prise d’appels pour la sécurité du public, 911</a:t>
            </a:r>
          </a:p>
          <a:p>
            <a:pPr marL="482186" lvl="1" eaLnBrk="1" hangingPunct="1"/>
            <a:endParaRPr lang="en-US" altLang="en-US" dirty="0">
              <a:solidFill>
                <a:schemeClr val="bg1"/>
              </a:solidFill>
            </a:endParaRPr>
          </a:p>
        </p:txBody>
      </p:sp>
    </p:spTree>
    <p:extLst>
      <p:ext uri="{BB962C8B-B14F-4D97-AF65-F5344CB8AC3E}">
        <p14:creationId xmlns:p14="http://schemas.microsoft.com/office/powerpoint/2010/main" val="3559785394"/>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46225" y="155647"/>
            <a:ext cx="9144000" cy="1700213"/>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CA" altLang="en-US" sz="4000">
              <a:solidFill>
                <a:srgbClr val="FFFF00"/>
              </a:solidFill>
            </a:endParaRPr>
          </a:p>
        </p:txBody>
      </p:sp>
      <p:pic>
        <p:nvPicPr>
          <p:cNvPr id="32771" name="Picture 3" descr="terrain-beacon-sim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25" y="1751013"/>
            <a:ext cx="90995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3124" name="Picture 4" descr="sarsat-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202" y="380201"/>
            <a:ext cx="16002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73125" name="Group 5"/>
          <p:cNvGrpSpPr>
            <a:grpSpLocks/>
          </p:cNvGrpSpPr>
          <p:nvPr/>
        </p:nvGrpSpPr>
        <p:grpSpPr bwMode="auto">
          <a:xfrm rot="315137">
            <a:off x="4603751" y="1809750"/>
            <a:ext cx="1184275" cy="4198938"/>
            <a:chOff x="1973" y="1253"/>
            <a:chExt cx="1134" cy="2192"/>
          </a:xfrm>
        </p:grpSpPr>
        <p:sp>
          <p:nvSpPr>
            <p:cNvPr id="32805" name="Freeform 6"/>
            <p:cNvSpPr>
              <a:spLocks/>
            </p:cNvSpPr>
            <p:nvPr/>
          </p:nvSpPr>
          <p:spPr bwMode="auto">
            <a:xfrm rot="-10434840">
              <a:off x="1973" y="3294"/>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6" name="Freeform 7"/>
            <p:cNvSpPr>
              <a:spLocks/>
            </p:cNvSpPr>
            <p:nvPr/>
          </p:nvSpPr>
          <p:spPr bwMode="auto">
            <a:xfrm rot="-10022741">
              <a:off x="2426" y="2205"/>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7" name="Freeform 8"/>
            <p:cNvSpPr>
              <a:spLocks/>
            </p:cNvSpPr>
            <p:nvPr/>
          </p:nvSpPr>
          <p:spPr bwMode="auto">
            <a:xfrm rot="-10022741">
              <a:off x="2336" y="2432"/>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8" name="Freeform 9"/>
            <p:cNvSpPr>
              <a:spLocks/>
            </p:cNvSpPr>
            <p:nvPr/>
          </p:nvSpPr>
          <p:spPr bwMode="auto">
            <a:xfrm rot="-10434840">
              <a:off x="2245" y="2659"/>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9" name="Freeform 10"/>
            <p:cNvSpPr>
              <a:spLocks/>
            </p:cNvSpPr>
            <p:nvPr/>
          </p:nvSpPr>
          <p:spPr bwMode="auto">
            <a:xfrm rot="-10434840">
              <a:off x="2109" y="2886"/>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0" name="Freeform 11"/>
            <p:cNvSpPr>
              <a:spLocks/>
            </p:cNvSpPr>
            <p:nvPr/>
          </p:nvSpPr>
          <p:spPr bwMode="auto">
            <a:xfrm rot="-10434840">
              <a:off x="2018" y="3112"/>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1" name="Freeform 12"/>
            <p:cNvSpPr>
              <a:spLocks/>
            </p:cNvSpPr>
            <p:nvPr/>
          </p:nvSpPr>
          <p:spPr bwMode="auto">
            <a:xfrm rot="-10434840">
              <a:off x="2472" y="1979"/>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2" name="Freeform 13"/>
            <p:cNvSpPr>
              <a:spLocks/>
            </p:cNvSpPr>
            <p:nvPr/>
          </p:nvSpPr>
          <p:spPr bwMode="auto">
            <a:xfrm rot="-10025555">
              <a:off x="2699" y="1434"/>
              <a:ext cx="318" cy="99"/>
            </a:xfrm>
            <a:custGeom>
              <a:avLst/>
              <a:gdLst>
                <a:gd name="T0" fmla="*/ 0 w 318"/>
                <a:gd name="T1" fmla="*/ 0 h 99"/>
                <a:gd name="T2" fmla="*/ 136 w 318"/>
                <a:gd name="T3" fmla="*/ 91 h 99"/>
                <a:gd name="T4" fmla="*/ 318 w 318"/>
                <a:gd name="T5" fmla="*/ 46 h 99"/>
                <a:gd name="T6" fmla="*/ 0 60000 65536"/>
                <a:gd name="T7" fmla="*/ 0 60000 65536"/>
                <a:gd name="T8" fmla="*/ 0 60000 65536"/>
              </a:gdLst>
              <a:ahLst/>
              <a:cxnLst>
                <a:cxn ang="T6">
                  <a:pos x="T0" y="T1"/>
                </a:cxn>
                <a:cxn ang="T7">
                  <a:pos x="T2" y="T3"/>
                </a:cxn>
                <a:cxn ang="T8">
                  <a:pos x="T4" y="T5"/>
                </a:cxn>
              </a:cxnLst>
              <a:rect l="0" t="0" r="r" b="b"/>
              <a:pathLst>
                <a:path w="318" h="99">
                  <a:moveTo>
                    <a:pt x="0" y="0"/>
                  </a:moveTo>
                  <a:cubicBezTo>
                    <a:pt x="41" y="41"/>
                    <a:pt x="83" y="83"/>
                    <a:pt x="136" y="91"/>
                  </a:cubicBezTo>
                  <a:cubicBezTo>
                    <a:pt x="189" y="99"/>
                    <a:pt x="288" y="53"/>
                    <a:pt x="318" y="46"/>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3" name="Freeform 14"/>
            <p:cNvSpPr>
              <a:spLocks/>
            </p:cNvSpPr>
            <p:nvPr/>
          </p:nvSpPr>
          <p:spPr bwMode="auto">
            <a:xfrm rot="-10025555">
              <a:off x="2789" y="1253"/>
              <a:ext cx="318" cy="99"/>
            </a:xfrm>
            <a:custGeom>
              <a:avLst/>
              <a:gdLst>
                <a:gd name="T0" fmla="*/ 0 w 318"/>
                <a:gd name="T1" fmla="*/ 0 h 99"/>
                <a:gd name="T2" fmla="*/ 136 w 318"/>
                <a:gd name="T3" fmla="*/ 91 h 99"/>
                <a:gd name="T4" fmla="*/ 318 w 318"/>
                <a:gd name="T5" fmla="*/ 46 h 99"/>
                <a:gd name="T6" fmla="*/ 0 60000 65536"/>
                <a:gd name="T7" fmla="*/ 0 60000 65536"/>
                <a:gd name="T8" fmla="*/ 0 60000 65536"/>
              </a:gdLst>
              <a:ahLst/>
              <a:cxnLst>
                <a:cxn ang="T6">
                  <a:pos x="T0" y="T1"/>
                </a:cxn>
                <a:cxn ang="T7">
                  <a:pos x="T2" y="T3"/>
                </a:cxn>
                <a:cxn ang="T8">
                  <a:pos x="T4" y="T5"/>
                </a:cxn>
              </a:cxnLst>
              <a:rect l="0" t="0" r="r" b="b"/>
              <a:pathLst>
                <a:path w="318" h="99">
                  <a:moveTo>
                    <a:pt x="0" y="0"/>
                  </a:moveTo>
                  <a:cubicBezTo>
                    <a:pt x="41" y="41"/>
                    <a:pt x="83" y="83"/>
                    <a:pt x="136" y="91"/>
                  </a:cubicBezTo>
                  <a:cubicBezTo>
                    <a:pt x="189" y="99"/>
                    <a:pt x="288" y="53"/>
                    <a:pt x="318" y="46"/>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4" name="Freeform 15"/>
            <p:cNvSpPr>
              <a:spLocks/>
            </p:cNvSpPr>
            <p:nvPr/>
          </p:nvSpPr>
          <p:spPr bwMode="auto">
            <a:xfrm rot="-10434840">
              <a:off x="2517" y="1797"/>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15" name="Freeform 16"/>
            <p:cNvSpPr>
              <a:spLocks/>
            </p:cNvSpPr>
            <p:nvPr/>
          </p:nvSpPr>
          <p:spPr bwMode="auto">
            <a:xfrm rot="-10434840">
              <a:off x="2562" y="1616"/>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pSp>
        <p:nvGrpSpPr>
          <p:cNvPr id="773137" name="Group 17"/>
          <p:cNvGrpSpPr>
            <a:grpSpLocks/>
          </p:cNvGrpSpPr>
          <p:nvPr/>
        </p:nvGrpSpPr>
        <p:grpSpPr bwMode="auto">
          <a:xfrm rot="8778946">
            <a:off x="6151564" y="1689100"/>
            <a:ext cx="1201737" cy="3479800"/>
            <a:chOff x="1973" y="1253"/>
            <a:chExt cx="1134" cy="2192"/>
          </a:xfrm>
        </p:grpSpPr>
        <p:sp>
          <p:nvSpPr>
            <p:cNvPr id="32794" name="Freeform 18"/>
            <p:cNvSpPr>
              <a:spLocks/>
            </p:cNvSpPr>
            <p:nvPr/>
          </p:nvSpPr>
          <p:spPr bwMode="auto">
            <a:xfrm rot="-10434840">
              <a:off x="1973" y="3294"/>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795" name="Freeform 19"/>
            <p:cNvSpPr>
              <a:spLocks/>
            </p:cNvSpPr>
            <p:nvPr/>
          </p:nvSpPr>
          <p:spPr bwMode="auto">
            <a:xfrm rot="-10022741">
              <a:off x="2426" y="2205"/>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796" name="Freeform 20"/>
            <p:cNvSpPr>
              <a:spLocks/>
            </p:cNvSpPr>
            <p:nvPr/>
          </p:nvSpPr>
          <p:spPr bwMode="auto">
            <a:xfrm rot="-10022741">
              <a:off x="2336" y="2432"/>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797" name="Freeform 21"/>
            <p:cNvSpPr>
              <a:spLocks/>
            </p:cNvSpPr>
            <p:nvPr/>
          </p:nvSpPr>
          <p:spPr bwMode="auto">
            <a:xfrm rot="-10434840">
              <a:off x="2245" y="2659"/>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798" name="Freeform 22"/>
            <p:cNvSpPr>
              <a:spLocks/>
            </p:cNvSpPr>
            <p:nvPr/>
          </p:nvSpPr>
          <p:spPr bwMode="auto">
            <a:xfrm rot="-10434840">
              <a:off x="2109" y="2886"/>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799" name="Freeform 23"/>
            <p:cNvSpPr>
              <a:spLocks/>
            </p:cNvSpPr>
            <p:nvPr/>
          </p:nvSpPr>
          <p:spPr bwMode="auto">
            <a:xfrm rot="-10434840">
              <a:off x="2018" y="3112"/>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0" name="Freeform 24"/>
            <p:cNvSpPr>
              <a:spLocks/>
            </p:cNvSpPr>
            <p:nvPr/>
          </p:nvSpPr>
          <p:spPr bwMode="auto">
            <a:xfrm rot="-10434840">
              <a:off x="2472" y="1979"/>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1" name="Freeform 25"/>
            <p:cNvSpPr>
              <a:spLocks/>
            </p:cNvSpPr>
            <p:nvPr/>
          </p:nvSpPr>
          <p:spPr bwMode="auto">
            <a:xfrm rot="-10025555">
              <a:off x="2699" y="1434"/>
              <a:ext cx="318" cy="99"/>
            </a:xfrm>
            <a:custGeom>
              <a:avLst/>
              <a:gdLst>
                <a:gd name="T0" fmla="*/ 0 w 318"/>
                <a:gd name="T1" fmla="*/ 0 h 99"/>
                <a:gd name="T2" fmla="*/ 136 w 318"/>
                <a:gd name="T3" fmla="*/ 91 h 99"/>
                <a:gd name="T4" fmla="*/ 318 w 318"/>
                <a:gd name="T5" fmla="*/ 46 h 99"/>
                <a:gd name="T6" fmla="*/ 0 60000 65536"/>
                <a:gd name="T7" fmla="*/ 0 60000 65536"/>
                <a:gd name="T8" fmla="*/ 0 60000 65536"/>
              </a:gdLst>
              <a:ahLst/>
              <a:cxnLst>
                <a:cxn ang="T6">
                  <a:pos x="T0" y="T1"/>
                </a:cxn>
                <a:cxn ang="T7">
                  <a:pos x="T2" y="T3"/>
                </a:cxn>
                <a:cxn ang="T8">
                  <a:pos x="T4" y="T5"/>
                </a:cxn>
              </a:cxnLst>
              <a:rect l="0" t="0" r="r" b="b"/>
              <a:pathLst>
                <a:path w="318" h="99">
                  <a:moveTo>
                    <a:pt x="0" y="0"/>
                  </a:moveTo>
                  <a:cubicBezTo>
                    <a:pt x="41" y="41"/>
                    <a:pt x="83" y="83"/>
                    <a:pt x="136" y="91"/>
                  </a:cubicBezTo>
                  <a:cubicBezTo>
                    <a:pt x="189" y="99"/>
                    <a:pt x="288" y="53"/>
                    <a:pt x="318" y="46"/>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2" name="Freeform 26"/>
            <p:cNvSpPr>
              <a:spLocks/>
            </p:cNvSpPr>
            <p:nvPr/>
          </p:nvSpPr>
          <p:spPr bwMode="auto">
            <a:xfrm rot="-10025555">
              <a:off x="2789" y="1253"/>
              <a:ext cx="318" cy="99"/>
            </a:xfrm>
            <a:custGeom>
              <a:avLst/>
              <a:gdLst>
                <a:gd name="T0" fmla="*/ 0 w 318"/>
                <a:gd name="T1" fmla="*/ 0 h 99"/>
                <a:gd name="T2" fmla="*/ 136 w 318"/>
                <a:gd name="T3" fmla="*/ 91 h 99"/>
                <a:gd name="T4" fmla="*/ 318 w 318"/>
                <a:gd name="T5" fmla="*/ 46 h 99"/>
                <a:gd name="T6" fmla="*/ 0 60000 65536"/>
                <a:gd name="T7" fmla="*/ 0 60000 65536"/>
                <a:gd name="T8" fmla="*/ 0 60000 65536"/>
              </a:gdLst>
              <a:ahLst/>
              <a:cxnLst>
                <a:cxn ang="T6">
                  <a:pos x="T0" y="T1"/>
                </a:cxn>
                <a:cxn ang="T7">
                  <a:pos x="T2" y="T3"/>
                </a:cxn>
                <a:cxn ang="T8">
                  <a:pos x="T4" y="T5"/>
                </a:cxn>
              </a:cxnLst>
              <a:rect l="0" t="0" r="r" b="b"/>
              <a:pathLst>
                <a:path w="318" h="99">
                  <a:moveTo>
                    <a:pt x="0" y="0"/>
                  </a:moveTo>
                  <a:cubicBezTo>
                    <a:pt x="41" y="41"/>
                    <a:pt x="83" y="83"/>
                    <a:pt x="136" y="91"/>
                  </a:cubicBezTo>
                  <a:cubicBezTo>
                    <a:pt x="189" y="99"/>
                    <a:pt x="288" y="53"/>
                    <a:pt x="318" y="46"/>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3" name="Freeform 27"/>
            <p:cNvSpPr>
              <a:spLocks/>
            </p:cNvSpPr>
            <p:nvPr/>
          </p:nvSpPr>
          <p:spPr bwMode="auto">
            <a:xfrm rot="-10434840">
              <a:off x="2517" y="1797"/>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2804" name="Freeform 28"/>
            <p:cNvSpPr>
              <a:spLocks/>
            </p:cNvSpPr>
            <p:nvPr/>
          </p:nvSpPr>
          <p:spPr bwMode="auto">
            <a:xfrm rot="-10434840">
              <a:off x="2562" y="1616"/>
              <a:ext cx="409" cy="151"/>
            </a:xfrm>
            <a:custGeom>
              <a:avLst/>
              <a:gdLst>
                <a:gd name="T0" fmla="*/ 0 w 409"/>
                <a:gd name="T1" fmla="*/ 0 h 151"/>
                <a:gd name="T2" fmla="*/ 136 w 409"/>
                <a:gd name="T3" fmla="*/ 136 h 151"/>
                <a:gd name="T4" fmla="*/ 409 w 409"/>
                <a:gd name="T5" fmla="*/ 91 h 151"/>
                <a:gd name="T6" fmla="*/ 0 60000 65536"/>
                <a:gd name="T7" fmla="*/ 0 60000 65536"/>
                <a:gd name="T8" fmla="*/ 0 60000 65536"/>
              </a:gdLst>
              <a:ahLst/>
              <a:cxnLst>
                <a:cxn ang="T6">
                  <a:pos x="T0" y="T1"/>
                </a:cxn>
                <a:cxn ang="T7">
                  <a:pos x="T2" y="T3"/>
                </a:cxn>
                <a:cxn ang="T8">
                  <a:pos x="T4" y="T5"/>
                </a:cxn>
              </a:cxnLst>
              <a:rect l="0" t="0" r="r" b="b"/>
              <a:pathLst>
                <a:path w="409" h="151">
                  <a:moveTo>
                    <a:pt x="0" y="0"/>
                  </a:moveTo>
                  <a:cubicBezTo>
                    <a:pt x="34" y="60"/>
                    <a:pt x="68" y="121"/>
                    <a:pt x="136" y="136"/>
                  </a:cubicBezTo>
                  <a:cubicBezTo>
                    <a:pt x="204" y="151"/>
                    <a:pt x="306" y="121"/>
                    <a:pt x="409" y="91"/>
                  </a:cubicBezTo>
                </a:path>
              </a:pathLst>
            </a:custGeom>
            <a:noFill/>
            <a:ln w="1587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773149" name="Text Box 29"/>
          <p:cNvSpPr txBox="1">
            <a:spLocks noChangeArrowheads="1"/>
          </p:cNvSpPr>
          <p:nvPr/>
        </p:nvSpPr>
        <p:spPr bwMode="auto">
          <a:xfrm>
            <a:off x="4838701" y="5972176"/>
            <a:ext cx="2879725" cy="581025"/>
          </a:xfrm>
          <a:prstGeom prst="rect">
            <a:avLst/>
          </a:prstGeom>
          <a:noFill/>
          <a:ln>
            <a:noFill/>
          </a:ln>
          <a:effectLst/>
          <a:extLst>
            <a:ext uri="{909E8E84-426E-40DD-AFC4-6F175D3DCCD1}">
              <a14:hiddenFill xmlns:a14="http://schemas.microsoft.com/office/drawing/2010/main">
                <a:solidFill>
                  <a:schemeClr val="tx1">
                    <a:alpha val="45097"/>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en-US" sz="1600" dirty="0">
                <a:latin typeface="Arial" pitchFamily="34" charset="0"/>
              </a:rPr>
              <a:t>Balise de détresse (406 ELT, RLS ou PLB)</a:t>
            </a:r>
            <a:endParaRPr lang="en-CA" altLang="en-US" sz="1600" dirty="0">
              <a:latin typeface="Arial" pitchFamily="34" charset="0"/>
            </a:endParaRPr>
          </a:p>
        </p:txBody>
      </p:sp>
      <p:sp>
        <p:nvSpPr>
          <p:cNvPr id="773150" name="Oval 30"/>
          <p:cNvSpPr>
            <a:spLocks noChangeArrowheads="1"/>
          </p:cNvSpPr>
          <p:nvPr/>
        </p:nvSpPr>
        <p:spPr bwMode="auto">
          <a:xfrm>
            <a:off x="4079875" y="5805488"/>
            <a:ext cx="863600" cy="863600"/>
          </a:xfrm>
          <a:prstGeom prst="ellipse">
            <a:avLst/>
          </a:prstGeom>
          <a:solidFill>
            <a:srgbClr val="FFFF00">
              <a:alpha val="54901"/>
            </a:srgbClr>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CA" altLang="en-US" sz="4000">
              <a:solidFill>
                <a:srgbClr val="FFFF00"/>
              </a:solidFill>
            </a:endParaRPr>
          </a:p>
        </p:txBody>
      </p:sp>
      <p:sp>
        <p:nvSpPr>
          <p:cNvPr id="773152" name="Text Box 32"/>
          <p:cNvSpPr txBox="1">
            <a:spLocks noChangeArrowheads="1"/>
          </p:cNvSpPr>
          <p:nvPr/>
        </p:nvSpPr>
        <p:spPr bwMode="auto">
          <a:xfrm>
            <a:off x="5458634" y="5046831"/>
            <a:ext cx="2592387" cy="584775"/>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dirty="0">
                <a:latin typeface="Arial" pitchFamily="34" charset="0"/>
              </a:rPr>
              <a:t>Station </a:t>
            </a:r>
            <a:r>
              <a:rPr lang="en-US" altLang="en-US" sz="1600" dirty="0" err="1">
                <a:latin typeface="Arial" pitchFamily="34" charset="0"/>
              </a:rPr>
              <a:t>terrienne</a:t>
            </a:r>
            <a:r>
              <a:rPr lang="en-US" altLang="en-US" sz="1600" dirty="0">
                <a:latin typeface="Arial" pitchFamily="34" charset="0"/>
              </a:rPr>
              <a:t> (terminal local)</a:t>
            </a:r>
            <a:endParaRPr lang="en-CA" altLang="en-US" sz="1600" dirty="0">
              <a:latin typeface="Arial" pitchFamily="34" charset="0"/>
            </a:endParaRPr>
          </a:p>
        </p:txBody>
      </p:sp>
      <p:sp>
        <p:nvSpPr>
          <p:cNvPr id="773153" name="Text Box 33"/>
          <p:cNvSpPr txBox="1">
            <a:spLocks noChangeArrowheads="1"/>
          </p:cNvSpPr>
          <p:nvPr/>
        </p:nvSpPr>
        <p:spPr bwMode="auto">
          <a:xfrm>
            <a:off x="5808664" y="4562475"/>
            <a:ext cx="3671887" cy="33655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a:latin typeface="Arial" pitchFamily="34" charset="0"/>
              </a:rPr>
              <a:t>Canadian Mission Control Centre</a:t>
            </a:r>
            <a:endParaRPr lang="en-CA" altLang="en-US" sz="1600">
              <a:latin typeface="Arial" pitchFamily="34" charset="0"/>
            </a:endParaRPr>
          </a:p>
        </p:txBody>
      </p:sp>
      <p:sp>
        <p:nvSpPr>
          <p:cNvPr id="773154" name="Text Box 34"/>
          <p:cNvSpPr txBox="1">
            <a:spLocks noChangeArrowheads="1"/>
          </p:cNvSpPr>
          <p:nvPr/>
        </p:nvSpPr>
        <p:spPr bwMode="auto">
          <a:xfrm>
            <a:off x="9101139" y="5478463"/>
            <a:ext cx="1296987" cy="1323439"/>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fr-FR" altLang="en-US" sz="1600" dirty="0">
                <a:latin typeface="Arial" pitchFamily="34" charset="0"/>
              </a:rPr>
              <a:t>Centre conjoint de coordination de sauvetage </a:t>
            </a:r>
            <a:endParaRPr lang="en-CA" altLang="en-US" sz="1600" dirty="0">
              <a:latin typeface="Arial" pitchFamily="34" charset="0"/>
            </a:endParaRPr>
          </a:p>
        </p:txBody>
      </p:sp>
      <p:sp>
        <p:nvSpPr>
          <p:cNvPr id="773155" name="Freeform 35"/>
          <p:cNvSpPr>
            <a:spLocks/>
          </p:cNvSpPr>
          <p:nvPr/>
        </p:nvSpPr>
        <p:spPr bwMode="auto">
          <a:xfrm>
            <a:off x="6981825" y="5341939"/>
            <a:ext cx="889000" cy="428625"/>
          </a:xfrm>
          <a:custGeom>
            <a:avLst/>
            <a:gdLst>
              <a:gd name="T0" fmla="*/ 2147483647 w 521"/>
              <a:gd name="T1" fmla="*/ 2147483647 h 246"/>
              <a:gd name="T2" fmla="*/ 2147483647 w 521"/>
              <a:gd name="T3" fmla="*/ 0 h 246"/>
              <a:gd name="T4" fmla="*/ 2147483647 w 521"/>
              <a:gd name="T5" fmla="*/ 2147483647 h 246"/>
              <a:gd name="T6" fmla="*/ 2147483647 w 521"/>
              <a:gd name="T7" fmla="*/ 2147483647 h 246"/>
              <a:gd name="T8" fmla="*/ 2147483647 w 521"/>
              <a:gd name="T9" fmla="*/ 2147483647 h 246"/>
              <a:gd name="T10" fmla="*/ 0 w 521"/>
              <a:gd name="T11" fmla="*/ 2147483647 h 246"/>
              <a:gd name="T12" fmla="*/ 2147483647 w 521"/>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1" h="246">
                <a:moveTo>
                  <a:pt x="27" y="36"/>
                </a:moveTo>
                <a:lnTo>
                  <a:pt x="301" y="0"/>
                </a:lnTo>
                <a:lnTo>
                  <a:pt x="521" y="137"/>
                </a:lnTo>
                <a:lnTo>
                  <a:pt x="521" y="192"/>
                </a:lnTo>
                <a:lnTo>
                  <a:pt x="237" y="246"/>
                </a:lnTo>
                <a:lnTo>
                  <a:pt x="0" y="109"/>
                </a:lnTo>
                <a:lnTo>
                  <a:pt x="27" y="36"/>
                </a:lnTo>
                <a:close/>
              </a:path>
            </a:pathLst>
          </a:custGeom>
          <a:solidFill>
            <a:srgbClr val="800080">
              <a:alpha val="34901"/>
            </a:srgbClr>
          </a:solidFill>
          <a:ln w="19050">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56" name="Line 36"/>
          <p:cNvSpPr>
            <a:spLocks noChangeShapeType="1"/>
          </p:cNvSpPr>
          <p:nvPr/>
        </p:nvSpPr>
        <p:spPr bwMode="auto">
          <a:xfrm flipV="1">
            <a:off x="8904288" y="4941888"/>
            <a:ext cx="1079500" cy="646112"/>
          </a:xfrm>
          <a:prstGeom prst="line">
            <a:avLst/>
          </a:prstGeom>
          <a:noFill/>
          <a:ln w="63500">
            <a:solidFill>
              <a:srgbClr val="CC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57" name="Freeform 37"/>
          <p:cNvSpPr>
            <a:spLocks/>
          </p:cNvSpPr>
          <p:nvPr/>
        </p:nvSpPr>
        <p:spPr bwMode="auto">
          <a:xfrm>
            <a:off x="7707313" y="4818063"/>
            <a:ext cx="893762" cy="552450"/>
          </a:xfrm>
          <a:custGeom>
            <a:avLst/>
            <a:gdLst>
              <a:gd name="T0" fmla="*/ 0 w 521"/>
              <a:gd name="T1" fmla="*/ 2147483647 h 330"/>
              <a:gd name="T2" fmla="*/ 2147483647 w 521"/>
              <a:gd name="T3" fmla="*/ 2147483647 h 330"/>
              <a:gd name="T4" fmla="*/ 2147483647 w 521"/>
              <a:gd name="T5" fmla="*/ 0 h 330"/>
              <a:gd name="T6" fmla="*/ 2147483647 w 521"/>
              <a:gd name="T7" fmla="*/ 2147483647 h 330"/>
              <a:gd name="T8" fmla="*/ 2147483647 w 521"/>
              <a:gd name="T9" fmla="*/ 2147483647 h 330"/>
              <a:gd name="T10" fmla="*/ 2147483647 w 521"/>
              <a:gd name="T11" fmla="*/ 2147483647 h 330"/>
              <a:gd name="T12" fmla="*/ 0 w 521"/>
              <a:gd name="T13" fmla="*/ 2147483647 h 3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1" h="330">
                <a:moveTo>
                  <a:pt x="0" y="183"/>
                </a:moveTo>
                <a:lnTo>
                  <a:pt x="9" y="28"/>
                </a:lnTo>
                <a:lnTo>
                  <a:pt x="283" y="0"/>
                </a:lnTo>
                <a:lnTo>
                  <a:pt x="512" y="119"/>
                </a:lnTo>
                <a:lnTo>
                  <a:pt x="521" y="275"/>
                </a:lnTo>
                <a:lnTo>
                  <a:pt x="283" y="330"/>
                </a:lnTo>
                <a:lnTo>
                  <a:pt x="0" y="183"/>
                </a:lnTo>
                <a:close/>
              </a:path>
            </a:pathLst>
          </a:custGeom>
          <a:solidFill>
            <a:srgbClr val="FF0000">
              <a:alpha val="34901"/>
            </a:srgbClr>
          </a:solidFill>
          <a:ln w="19050" cap="flat"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58" name="Freeform 38"/>
          <p:cNvSpPr>
            <a:spLocks/>
          </p:cNvSpPr>
          <p:nvPr/>
        </p:nvSpPr>
        <p:spPr bwMode="auto">
          <a:xfrm>
            <a:off x="8258175" y="5472114"/>
            <a:ext cx="869950" cy="454025"/>
          </a:xfrm>
          <a:custGeom>
            <a:avLst/>
            <a:gdLst>
              <a:gd name="T0" fmla="*/ 0 w 494"/>
              <a:gd name="T1" fmla="*/ 2147483647 h 274"/>
              <a:gd name="T2" fmla="*/ 0 w 494"/>
              <a:gd name="T3" fmla="*/ 2147483647 h 274"/>
              <a:gd name="T4" fmla="*/ 2147483647 w 494"/>
              <a:gd name="T5" fmla="*/ 0 h 274"/>
              <a:gd name="T6" fmla="*/ 2147483647 w 494"/>
              <a:gd name="T7" fmla="*/ 2147483647 h 274"/>
              <a:gd name="T8" fmla="*/ 2147483647 w 494"/>
              <a:gd name="T9" fmla="*/ 2147483647 h 274"/>
              <a:gd name="T10" fmla="*/ 2147483647 w 494"/>
              <a:gd name="T11" fmla="*/ 2147483647 h 274"/>
              <a:gd name="T12" fmla="*/ 0 w 494"/>
              <a:gd name="T13" fmla="*/ 2147483647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4" h="274">
                <a:moveTo>
                  <a:pt x="0" y="146"/>
                </a:moveTo>
                <a:lnTo>
                  <a:pt x="0" y="55"/>
                </a:lnTo>
                <a:lnTo>
                  <a:pt x="275" y="0"/>
                </a:lnTo>
                <a:lnTo>
                  <a:pt x="494" y="128"/>
                </a:lnTo>
                <a:lnTo>
                  <a:pt x="494" y="228"/>
                </a:lnTo>
                <a:lnTo>
                  <a:pt x="247" y="274"/>
                </a:lnTo>
                <a:lnTo>
                  <a:pt x="0" y="146"/>
                </a:lnTo>
                <a:close/>
              </a:path>
            </a:pathLst>
          </a:custGeom>
          <a:solidFill>
            <a:srgbClr val="000080">
              <a:alpha val="34901"/>
            </a:srgbClr>
          </a:solidFill>
          <a:ln w="190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59" name="Text Box 39"/>
          <p:cNvSpPr txBox="1">
            <a:spLocks noChangeArrowheads="1"/>
          </p:cNvSpPr>
          <p:nvPr/>
        </p:nvSpPr>
        <p:spPr bwMode="auto">
          <a:xfrm>
            <a:off x="1898650" y="457200"/>
            <a:ext cx="4103688" cy="1200329"/>
          </a:xfrm>
          <a:prstGeom prst="rect">
            <a:avLst/>
          </a:prstGeom>
          <a:noFill/>
          <a:ln>
            <a:noFill/>
          </a:ln>
          <a:effectLst/>
          <a:extLst>
            <a:ext uri="{909E8E84-426E-40DD-AFC4-6F175D3DCCD1}">
              <a14:hiddenFill xmlns:a14="http://schemas.microsoft.com/office/drawing/2010/main">
                <a:solidFill>
                  <a:srgbClr val="FFFFFF">
                    <a:alpha val="76077"/>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fr-FR" altLang="en-US" sz="2400" dirty="0">
                <a:solidFill>
                  <a:schemeClr val="accent1"/>
                </a:solidFill>
                <a:latin typeface="Arial" pitchFamily="34" charset="0"/>
              </a:rPr>
              <a:t>Système de recherche et sauvetage assisté par satellite</a:t>
            </a:r>
            <a:endParaRPr lang="en-CA" altLang="en-US" sz="2400" dirty="0">
              <a:solidFill>
                <a:schemeClr val="accent1"/>
              </a:solidFill>
              <a:latin typeface="Arial" pitchFamily="34" charset="0"/>
            </a:endParaRPr>
          </a:p>
        </p:txBody>
      </p:sp>
      <p:pic>
        <p:nvPicPr>
          <p:cNvPr id="773160" name="Picture 40" descr="MCBL00681_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6451" y="4508501"/>
            <a:ext cx="792163" cy="44767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73161" name="Text Box 41"/>
          <p:cNvSpPr txBox="1">
            <a:spLocks noChangeArrowheads="1"/>
          </p:cNvSpPr>
          <p:nvPr/>
        </p:nvSpPr>
        <p:spPr bwMode="auto">
          <a:xfrm>
            <a:off x="8724900" y="3933825"/>
            <a:ext cx="1943100" cy="33655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a:latin typeface="Arial" pitchFamily="34" charset="0"/>
              </a:rPr>
              <a:t>SAR Response</a:t>
            </a:r>
            <a:endParaRPr lang="en-CA" altLang="en-US" sz="1600">
              <a:latin typeface="Arial" pitchFamily="34" charset="0"/>
            </a:endParaRPr>
          </a:p>
        </p:txBody>
      </p:sp>
      <p:sp>
        <p:nvSpPr>
          <p:cNvPr id="773162" name="Text Box 42"/>
          <p:cNvSpPr txBox="1">
            <a:spLocks noChangeArrowheads="1"/>
          </p:cNvSpPr>
          <p:nvPr/>
        </p:nvSpPr>
        <p:spPr bwMode="auto">
          <a:xfrm>
            <a:off x="2586037" y="5299075"/>
            <a:ext cx="1646225" cy="33855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dirty="0">
                <a:solidFill>
                  <a:schemeClr val="bg1"/>
                </a:solidFill>
                <a:latin typeface="Arial" pitchFamily="34" charset="0"/>
              </a:rPr>
              <a:t>SAUVETAGE!</a:t>
            </a:r>
            <a:endParaRPr lang="en-CA" altLang="en-US" sz="1600" dirty="0">
              <a:solidFill>
                <a:schemeClr val="bg1"/>
              </a:solidFill>
              <a:latin typeface="Arial" pitchFamily="34" charset="0"/>
            </a:endParaRPr>
          </a:p>
        </p:txBody>
      </p:sp>
      <p:sp>
        <p:nvSpPr>
          <p:cNvPr id="773163" name="Line 43"/>
          <p:cNvSpPr>
            <a:spLocks noChangeShapeType="1"/>
          </p:cNvSpPr>
          <p:nvPr/>
        </p:nvSpPr>
        <p:spPr bwMode="auto">
          <a:xfrm flipV="1">
            <a:off x="7608888" y="5157788"/>
            <a:ext cx="431800" cy="215900"/>
          </a:xfrm>
          <a:prstGeom prst="line">
            <a:avLst/>
          </a:prstGeom>
          <a:noFill/>
          <a:ln w="57150">
            <a:solidFill>
              <a:srgbClr val="CC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64" name="Line 44"/>
          <p:cNvSpPr>
            <a:spLocks noChangeShapeType="1"/>
          </p:cNvSpPr>
          <p:nvPr/>
        </p:nvSpPr>
        <p:spPr bwMode="auto">
          <a:xfrm>
            <a:off x="8256588" y="5157789"/>
            <a:ext cx="360362" cy="358775"/>
          </a:xfrm>
          <a:prstGeom prst="line">
            <a:avLst/>
          </a:prstGeom>
          <a:noFill/>
          <a:ln w="57150">
            <a:solidFill>
              <a:srgbClr val="CC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3165" name="Text Box 45"/>
          <p:cNvSpPr txBox="1">
            <a:spLocks noChangeArrowheads="1"/>
          </p:cNvSpPr>
          <p:nvPr/>
        </p:nvSpPr>
        <p:spPr bwMode="auto">
          <a:xfrm>
            <a:off x="4224338" y="3284538"/>
            <a:ext cx="14414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baseline="-25000" dirty="0">
                <a:latin typeface="Arial" pitchFamily="34" charset="0"/>
              </a:rPr>
              <a:t>406 </a:t>
            </a:r>
            <a:r>
              <a:rPr lang="en-US" altLang="en-US" sz="1600" baseline="-25000" dirty="0" err="1">
                <a:latin typeface="Arial" pitchFamily="34" charset="0"/>
              </a:rPr>
              <a:t>signaux</a:t>
            </a:r>
            <a:r>
              <a:rPr lang="en-US" altLang="en-US" sz="1600" baseline="-25000" dirty="0">
                <a:latin typeface="Arial" pitchFamily="34" charset="0"/>
              </a:rPr>
              <a:t> </a:t>
            </a:r>
            <a:r>
              <a:rPr lang="en-US" altLang="en-US" sz="1600" baseline="-25000" dirty="0" err="1">
                <a:latin typeface="Arial" pitchFamily="34" charset="0"/>
              </a:rPr>
              <a:t>codés</a:t>
            </a:r>
            <a:endParaRPr lang="en-CA" altLang="en-US" sz="1600" baseline="-25000" dirty="0">
              <a:latin typeface="Arial" pitchFamily="34" charset="0"/>
            </a:endParaRPr>
          </a:p>
        </p:txBody>
      </p:sp>
      <p:pic>
        <p:nvPicPr>
          <p:cNvPr id="773167" name="Picture 47" descr="MCj0311930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6451" y="4705351"/>
            <a:ext cx="10572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49" descr="P-ELT_PLB_P-EPIRB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7513" y="5105400"/>
            <a:ext cx="520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170" name="Text Box 50"/>
          <p:cNvSpPr txBox="1">
            <a:spLocks noChangeArrowheads="1"/>
          </p:cNvSpPr>
          <p:nvPr/>
        </p:nvSpPr>
        <p:spPr bwMode="auto">
          <a:xfrm>
            <a:off x="7158038" y="501650"/>
            <a:ext cx="2590800" cy="825500"/>
          </a:xfrm>
          <a:prstGeom prst="rect">
            <a:avLst/>
          </a:prstGeom>
          <a:noFill/>
          <a:ln>
            <a:noFill/>
          </a:ln>
          <a:effectLst/>
          <a:extLst>
            <a:ext uri="{909E8E84-426E-40DD-AFC4-6F175D3DCCD1}">
              <a14:hiddenFill xmlns:a14="http://schemas.microsoft.com/office/drawing/2010/main">
                <a:solidFill>
                  <a:schemeClr val="tx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a:solidFill>
                  <a:schemeClr val="bg1"/>
                </a:solidFill>
                <a:latin typeface="Arial" pitchFamily="34" charset="0"/>
              </a:rPr>
              <a:t>Satellite detection (since 2009  processes 406 MHz signals only)</a:t>
            </a:r>
            <a:endParaRPr lang="en-CA" altLang="en-US" sz="1600">
              <a:solidFill>
                <a:schemeClr val="bg1"/>
              </a:solidFill>
              <a:latin typeface="Arial" pitchFamily="34" charset="0"/>
            </a:endParaRPr>
          </a:p>
        </p:txBody>
      </p:sp>
    </p:spTree>
    <p:extLst>
      <p:ext uri="{BB962C8B-B14F-4D97-AF65-F5344CB8AC3E}">
        <p14:creationId xmlns:p14="http://schemas.microsoft.com/office/powerpoint/2010/main" val="331551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3149"/>
                                        </p:tgtEl>
                                        <p:attrNameLst>
                                          <p:attrName>style.visibility</p:attrName>
                                        </p:attrNameLst>
                                      </p:cBhvr>
                                      <p:to>
                                        <p:strVal val="visible"/>
                                      </p:to>
                                    </p:set>
                                    <p:animEffect transition="in" filter="fade">
                                      <p:cBhvr>
                                        <p:cTn id="7" dur="2000"/>
                                        <p:tgtEl>
                                          <p:spTgt spid="77314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73150"/>
                                        </p:tgtEl>
                                        <p:attrNameLst>
                                          <p:attrName>style.visibility</p:attrName>
                                        </p:attrNameLst>
                                      </p:cBhvr>
                                      <p:to>
                                        <p:strVal val="visible"/>
                                      </p:to>
                                    </p:set>
                                    <p:animEffect transition="in" filter="fade">
                                      <p:cBhvr>
                                        <p:cTn id="11" dur="2000"/>
                                        <p:tgtEl>
                                          <p:spTgt spid="773150"/>
                                        </p:tgtEl>
                                      </p:cBhvr>
                                    </p:animEffect>
                                  </p:childTnLst>
                                </p:cTn>
                              </p:par>
                              <p:par>
                                <p:cTn id="12" presetID="22" presetClass="entr" presetSubtype="4" repeatCount="5000" fill="hold" nodeType="withEffect">
                                  <p:stCondLst>
                                    <p:cond delay="1400"/>
                                  </p:stCondLst>
                                  <p:childTnLst>
                                    <p:set>
                                      <p:cBhvr>
                                        <p:cTn id="13" dur="1" fill="hold">
                                          <p:stCondLst>
                                            <p:cond delay="0"/>
                                          </p:stCondLst>
                                        </p:cTn>
                                        <p:tgtEl>
                                          <p:spTgt spid="773125"/>
                                        </p:tgtEl>
                                        <p:attrNameLst>
                                          <p:attrName>style.visibility</p:attrName>
                                        </p:attrNameLst>
                                      </p:cBhvr>
                                      <p:to>
                                        <p:strVal val="visible"/>
                                      </p:to>
                                    </p:set>
                                    <p:animEffect transition="in" filter="wipe(down)">
                                      <p:cBhvr>
                                        <p:cTn id="14" dur="1500"/>
                                        <p:tgtEl>
                                          <p:spTgt spid="773125"/>
                                        </p:tgtEl>
                                      </p:cBhvr>
                                    </p:animEffect>
                                  </p:childTnLst>
                                </p:cTn>
                              </p:par>
                              <p:par>
                                <p:cTn id="15" presetID="22" presetClass="entr" presetSubtype="4" repeatCount="5000" fill="hold" grpId="0" nodeType="withEffect">
                                  <p:stCondLst>
                                    <p:cond delay="1400"/>
                                  </p:stCondLst>
                                  <p:childTnLst>
                                    <p:set>
                                      <p:cBhvr>
                                        <p:cTn id="16" dur="1" fill="hold">
                                          <p:stCondLst>
                                            <p:cond delay="0"/>
                                          </p:stCondLst>
                                        </p:cTn>
                                        <p:tgtEl>
                                          <p:spTgt spid="773165"/>
                                        </p:tgtEl>
                                        <p:attrNameLst>
                                          <p:attrName>style.visibility</p:attrName>
                                        </p:attrNameLst>
                                      </p:cBhvr>
                                      <p:to>
                                        <p:strVal val="visible"/>
                                      </p:to>
                                    </p:set>
                                    <p:animEffect transition="in" filter="wipe(down)">
                                      <p:cBhvr>
                                        <p:cTn id="17" dur="1600"/>
                                        <p:tgtEl>
                                          <p:spTgt spid="773165"/>
                                        </p:tgtEl>
                                      </p:cBhvr>
                                    </p:animEffect>
                                  </p:childTnLst>
                                </p:cTn>
                              </p:par>
                              <p:par>
                                <p:cTn id="18" presetID="10" presetClass="entr" presetSubtype="0" fill="hold" nodeType="withEffect">
                                  <p:stCondLst>
                                    <p:cond delay="3400"/>
                                  </p:stCondLst>
                                  <p:childTnLst>
                                    <p:set>
                                      <p:cBhvr>
                                        <p:cTn id="19" dur="1" fill="hold">
                                          <p:stCondLst>
                                            <p:cond delay="0"/>
                                          </p:stCondLst>
                                        </p:cTn>
                                        <p:tgtEl>
                                          <p:spTgt spid="773124"/>
                                        </p:tgtEl>
                                        <p:attrNameLst>
                                          <p:attrName>style.visibility</p:attrName>
                                        </p:attrNameLst>
                                      </p:cBhvr>
                                      <p:to>
                                        <p:strVal val="visible"/>
                                      </p:to>
                                    </p:set>
                                    <p:animEffect transition="in" filter="fade">
                                      <p:cBhvr>
                                        <p:cTn id="20" dur="1100"/>
                                        <p:tgtEl>
                                          <p:spTgt spid="773124"/>
                                        </p:tgtEl>
                                      </p:cBhvr>
                                    </p:animEffect>
                                  </p:childTnLst>
                                </p:cTn>
                              </p:par>
                              <p:par>
                                <p:cTn id="21" presetID="63" presetClass="path" presetSubtype="0" accel="50000" decel="50000" fill="hold" nodeType="withEffect">
                                  <p:stCondLst>
                                    <p:cond delay="2300"/>
                                  </p:stCondLst>
                                  <p:childTnLst>
                                    <p:animMotion origin="layout" path="M -4.16667E-6 1.56069E-6 L 0.39445 0.00139 " pathEditMode="relative" rAng="0" ptsTypes="AA">
                                      <p:cBhvr>
                                        <p:cTn id="22" dur="4800" fill="hold"/>
                                        <p:tgtEl>
                                          <p:spTgt spid="773124"/>
                                        </p:tgtEl>
                                        <p:attrNameLst>
                                          <p:attrName>ppt_x</p:attrName>
                                          <p:attrName>ppt_y</p:attrName>
                                        </p:attrNameLst>
                                      </p:cBhvr>
                                      <p:rCtr x="19722" y="69"/>
                                    </p:animMotion>
                                  </p:childTnLst>
                                </p:cTn>
                              </p:par>
                              <p:par>
                                <p:cTn id="23" presetID="22" presetClass="entr" presetSubtype="1" repeatCount="2000" fill="hold" nodeType="withEffect">
                                  <p:stCondLst>
                                    <p:cond delay="5600"/>
                                  </p:stCondLst>
                                  <p:childTnLst>
                                    <p:set>
                                      <p:cBhvr>
                                        <p:cTn id="24" dur="1" fill="hold">
                                          <p:stCondLst>
                                            <p:cond delay="0"/>
                                          </p:stCondLst>
                                        </p:cTn>
                                        <p:tgtEl>
                                          <p:spTgt spid="773137"/>
                                        </p:tgtEl>
                                        <p:attrNameLst>
                                          <p:attrName>style.visibility</p:attrName>
                                        </p:attrNameLst>
                                      </p:cBhvr>
                                      <p:to>
                                        <p:strVal val="visible"/>
                                      </p:to>
                                    </p:set>
                                    <p:animEffect transition="in" filter="wipe(up)">
                                      <p:cBhvr>
                                        <p:cTn id="25" dur="1600"/>
                                        <p:tgtEl>
                                          <p:spTgt spid="773137"/>
                                        </p:tgtEl>
                                      </p:cBhvr>
                                    </p:animEffect>
                                  </p:childTnLst>
                                </p:cTn>
                              </p:par>
                              <p:par>
                                <p:cTn id="26" presetID="10" presetClass="entr" presetSubtype="0" fill="hold" grpId="0" nodeType="withEffect">
                                  <p:stCondLst>
                                    <p:cond delay="3900"/>
                                  </p:stCondLst>
                                  <p:childTnLst>
                                    <p:set>
                                      <p:cBhvr>
                                        <p:cTn id="27" dur="1" fill="hold">
                                          <p:stCondLst>
                                            <p:cond delay="0"/>
                                          </p:stCondLst>
                                        </p:cTn>
                                        <p:tgtEl>
                                          <p:spTgt spid="773159"/>
                                        </p:tgtEl>
                                        <p:attrNameLst>
                                          <p:attrName>style.visibility</p:attrName>
                                        </p:attrNameLst>
                                      </p:cBhvr>
                                      <p:to>
                                        <p:strVal val="visible"/>
                                      </p:to>
                                    </p:set>
                                    <p:animEffect transition="in" filter="fade">
                                      <p:cBhvr>
                                        <p:cTn id="28" dur="2000"/>
                                        <p:tgtEl>
                                          <p:spTgt spid="773159"/>
                                        </p:tgtEl>
                                      </p:cBhvr>
                                    </p:animEffect>
                                  </p:childTnLst>
                                </p:cTn>
                              </p:par>
                              <p:par>
                                <p:cTn id="29" presetID="10" presetClass="entr" presetSubtype="0" fill="hold" grpId="0" nodeType="withEffect">
                                  <p:stCondLst>
                                    <p:cond delay="6500"/>
                                  </p:stCondLst>
                                  <p:childTnLst>
                                    <p:set>
                                      <p:cBhvr>
                                        <p:cTn id="30" dur="1" fill="hold">
                                          <p:stCondLst>
                                            <p:cond delay="0"/>
                                          </p:stCondLst>
                                        </p:cTn>
                                        <p:tgtEl>
                                          <p:spTgt spid="773152"/>
                                        </p:tgtEl>
                                        <p:attrNameLst>
                                          <p:attrName>style.visibility</p:attrName>
                                        </p:attrNameLst>
                                      </p:cBhvr>
                                      <p:to>
                                        <p:strVal val="visible"/>
                                      </p:to>
                                    </p:set>
                                    <p:animEffect transition="in" filter="fade">
                                      <p:cBhvr>
                                        <p:cTn id="31" dur="2000"/>
                                        <p:tgtEl>
                                          <p:spTgt spid="773152"/>
                                        </p:tgtEl>
                                      </p:cBhvr>
                                    </p:animEffect>
                                  </p:childTnLst>
                                </p:cTn>
                              </p:par>
                              <p:par>
                                <p:cTn id="32" presetID="10" presetClass="entr" presetSubtype="0" fill="hold" grpId="0" nodeType="withEffect">
                                  <p:stCondLst>
                                    <p:cond delay="7000"/>
                                  </p:stCondLst>
                                  <p:childTnLst>
                                    <p:set>
                                      <p:cBhvr>
                                        <p:cTn id="33" dur="1" fill="hold">
                                          <p:stCondLst>
                                            <p:cond delay="0"/>
                                          </p:stCondLst>
                                        </p:cTn>
                                        <p:tgtEl>
                                          <p:spTgt spid="773155"/>
                                        </p:tgtEl>
                                        <p:attrNameLst>
                                          <p:attrName>style.visibility</p:attrName>
                                        </p:attrNameLst>
                                      </p:cBhvr>
                                      <p:to>
                                        <p:strVal val="visible"/>
                                      </p:to>
                                    </p:set>
                                    <p:animEffect transition="in" filter="fade">
                                      <p:cBhvr>
                                        <p:cTn id="34" dur="2000"/>
                                        <p:tgtEl>
                                          <p:spTgt spid="773155"/>
                                        </p:tgtEl>
                                      </p:cBhvr>
                                    </p:animEffect>
                                  </p:childTnLst>
                                </p:cTn>
                              </p:par>
                              <p:par>
                                <p:cTn id="35" presetID="35" presetClass="emph" presetSubtype="0" repeatCount="6000" fill="hold" grpId="1" nodeType="withEffect">
                                  <p:stCondLst>
                                    <p:cond delay="7000"/>
                                  </p:stCondLst>
                                  <p:childTnLst>
                                    <p:anim calcmode="discrete" valueType="str">
                                      <p:cBhvr>
                                        <p:cTn id="36" dur="600" fill="hold"/>
                                        <p:tgtEl>
                                          <p:spTgt spid="773155"/>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12600"/>
                            </p:stCondLst>
                            <p:childTnLst>
                              <p:par>
                                <p:cTn id="38" presetID="10" presetClass="entr" presetSubtype="0" fill="hold" grpId="0" nodeType="afterEffect">
                                  <p:stCondLst>
                                    <p:cond delay="0"/>
                                  </p:stCondLst>
                                  <p:childTnLst>
                                    <p:set>
                                      <p:cBhvr>
                                        <p:cTn id="39" dur="1" fill="hold">
                                          <p:stCondLst>
                                            <p:cond delay="0"/>
                                          </p:stCondLst>
                                        </p:cTn>
                                        <p:tgtEl>
                                          <p:spTgt spid="773163"/>
                                        </p:tgtEl>
                                        <p:attrNameLst>
                                          <p:attrName>style.visibility</p:attrName>
                                        </p:attrNameLst>
                                      </p:cBhvr>
                                      <p:to>
                                        <p:strVal val="visible"/>
                                      </p:to>
                                    </p:set>
                                    <p:animEffect transition="in" filter="fade">
                                      <p:cBhvr>
                                        <p:cTn id="40" dur="900"/>
                                        <p:tgtEl>
                                          <p:spTgt spid="773163"/>
                                        </p:tgtEl>
                                      </p:cBhvr>
                                    </p:animEffect>
                                  </p:childTnLst>
                                </p:cTn>
                              </p:par>
                            </p:childTnLst>
                          </p:cTn>
                        </p:par>
                        <p:par>
                          <p:cTn id="41" fill="hold" nodeType="afterGroup">
                            <p:stCondLst>
                              <p:cond delay="13500"/>
                            </p:stCondLst>
                            <p:childTnLst>
                              <p:par>
                                <p:cTn id="42" presetID="10" presetClass="entr" presetSubtype="0" fill="hold" grpId="0" nodeType="afterEffect">
                                  <p:stCondLst>
                                    <p:cond delay="0"/>
                                  </p:stCondLst>
                                  <p:childTnLst>
                                    <p:set>
                                      <p:cBhvr>
                                        <p:cTn id="43" dur="1" fill="hold">
                                          <p:stCondLst>
                                            <p:cond delay="0"/>
                                          </p:stCondLst>
                                        </p:cTn>
                                        <p:tgtEl>
                                          <p:spTgt spid="773153"/>
                                        </p:tgtEl>
                                        <p:attrNameLst>
                                          <p:attrName>style.visibility</p:attrName>
                                        </p:attrNameLst>
                                      </p:cBhvr>
                                      <p:to>
                                        <p:strVal val="visible"/>
                                      </p:to>
                                    </p:set>
                                    <p:animEffect transition="in" filter="fade">
                                      <p:cBhvr>
                                        <p:cTn id="44" dur="1400"/>
                                        <p:tgtEl>
                                          <p:spTgt spid="773153"/>
                                        </p:tgtEl>
                                      </p:cBhvr>
                                    </p:animEffect>
                                  </p:childTnLst>
                                </p:cTn>
                              </p:par>
                              <p:par>
                                <p:cTn id="45" presetID="10" presetClass="entr" presetSubtype="0" repeatCount="5000" fill="hold" grpId="0" nodeType="withEffect">
                                  <p:stCondLst>
                                    <p:cond delay="0"/>
                                  </p:stCondLst>
                                  <p:childTnLst>
                                    <p:set>
                                      <p:cBhvr>
                                        <p:cTn id="46" dur="1" fill="hold">
                                          <p:stCondLst>
                                            <p:cond delay="0"/>
                                          </p:stCondLst>
                                        </p:cTn>
                                        <p:tgtEl>
                                          <p:spTgt spid="773157"/>
                                        </p:tgtEl>
                                        <p:attrNameLst>
                                          <p:attrName>style.visibility</p:attrName>
                                        </p:attrNameLst>
                                      </p:cBhvr>
                                      <p:to>
                                        <p:strVal val="visible"/>
                                      </p:to>
                                    </p:set>
                                    <p:animEffect transition="in" filter="fade">
                                      <p:cBhvr>
                                        <p:cTn id="47" dur="500"/>
                                        <p:tgtEl>
                                          <p:spTgt spid="773157"/>
                                        </p:tgtEl>
                                      </p:cBhvr>
                                    </p:animEffect>
                                  </p:childTnLst>
                                </p:cTn>
                              </p:par>
                            </p:childTnLst>
                          </p:cTn>
                        </p:par>
                        <p:par>
                          <p:cTn id="48" fill="hold" nodeType="afterGroup">
                            <p:stCondLst>
                              <p:cond delay="16000"/>
                            </p:stCondLst>
                            <p:childTnLst>
                              <p:par>
                                <p:cTn id="49" presetID="10" presetClass="entr" presetSubtype="0" fill="hold" grpId="0" nodeType="afterEffect">
                                  <p:stCondLst>
                                    <p:cond delay="0"/>
                                  </p:stCondLst>
                                  <p:childTnLst>
                                    <p:set>
                                      <p:cBhvr>
                                        <p:cTn id="50" dur="1" fill="hold">
                                          <p:stCondLst>
                                            <p:cond delay="0"/>
                                          </p:stCondLst>
                                        </p:cTn>
                                        <p:tgtEl>
                                          <p:spTgt spid="773164"/>
                                        </p:tgtEl>
                                        <p:attrNameLst>
                                          <p:attrName>style.visibility</p:attrName>
                                        </p:attrNameLst>
                                      </p:cBhvr>
                                      <p:to>
                                        <p:strVal val="visible"/>
                                      </p:to>
                                    </p:set>
                                    <p:animEffect transition="in" filter="fade">
                                      <p:cBhvr>
                                        <p:cTn id="51" dur="1200"/>
                                        <p:tgtEl>
                                          <p:spTgt spid="773164"/>
                                        </p:tgtEl>
                                      </p:cBhvr>
                                    </p:animEffect>
                                  </p:childTnLst>
                                </p:cTn>
                              </p:par>
                            </p:childTnLst>
                          </p:cTn>
                        </p:par>
                        <p:par>
                          <p:cTn id="52" fill="hold" nodeType="afterGroup">
                            <p:stCondLst>
                              <p:cond delay="17200"/>
                            </p:stCondLst>
                            <p:childTnLst>
                              <p:par>
                                <p:cTn id="53" presetID="10" presetClass="entr" presetSubtype="0" repeatCount="5000" fill="hold" grpId="0" nodeType="afterEffect">
                                  <p:stCondLst>
                                    <p:cond delay="0"/>
                                  </p:stCondLst>
                                  <p:childTnLst>
                                    <p:set>
                                      <p:cBhvr>
                                        <p:cTn id="54" dur="1" fill="hold">
                                          <p:stCondLst>
                                            <p:cond delay="0"/>
                                          </p:stCondLst>
                                        </p:cTn>
                                        <p:tgtEl>
                                          <p:spTgt spid="773158"/>
                                        </p:tgtEl>
                                        <p:attrNameLst>
                                          <p:attrName>style.visibility</p:attrName>
                                        </p:attrNameLst>
                                      </p:cBhvr>
                                      <p:to>
                                        <p:strVal val="visible"/>
                                      </p:to>
                                    </p:set>
                                    <p:animEffect transition="in" filter="fade">
                                      <p:cBhvr>
                                        <p:cTn id="55" dur="500"/>
                                        <p:tgtEl>
                                          <p:spTgt spid="77315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3154"/>
                                        </p:tgtEl>
                                        <p:attrNameLst>
                                          <p:attrName>style.visibility</p:attrName>
                                        </p:attrNameLst>
                                      </p:cBhvr>
                                      <p:to>
                                        <p:strVal val="visible"/>
                                      </p:to>
                                    </p:set>
                                    <p:animEffect transition="in" filter="fade">
                                      <p:cBhvr>
                                        <p:cTn id="58" dur="1000"/>
                                        <p:tgtEl>
                                          <p:spTgt spid="773154"/>
                                        </p:tgtEl>
                                      </p:cBhvr>
                                    </p:animEffect>
                                  </p:childTnLst>
                                </p:cTn>
                              </p:par>
                            </p:childTnLst>
                          </p:cTn>
                        </p:par>
                        <p:par>
                          <p:cTn id="59" fill="hold" nodeType="afterGroup">
                            <p:stCondLst>
                              <p:cond delay="19700"/>
                            </p:stCondLst>
                            <p:childTnLst>
                              <p:par>
                                <p:cTn id="60" presetID="10" presetClass="entr" presetSubtype="0" fill="hold" grpId="0" nodeType="afterEffect">
                                  <p:stCondLst>
                                    <p:cond delay="0"/>
                                  </p:stCondLst>
                                  <p:childTnLst>
                                    <p:set>
                                      <p:cBhvr>
                                        <p:cTn id="61" dur="1" fill="hold">
                                          <p:stCondLst>
                                            <p:cond delay="0"/>
                                          </p:stCondLst>
                                        </p:cTn>
                                        <p:tgtEl>
                                          <p:spTgt spid="773156"/>
                                        </p:tgtEl>
                                        <p:attrNameLst>
                                          <p:attrName>style.visibility</p:attrName>
                                        </p:attrNameLst>
                                      </p:cBhvr>
                                      <p:to>
                                        <p:strVal val="visible"/>
                                      </p:to>
                                    </p:set>
                                    <p:animEffect transition="in" filter="fade">
                                      <p:cBhvr>
                                        <p:cTn id="62" dur="1300"/>
                                        <p:tgtEl>
                                          <p:spTgt spid="7731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73161"/>
                                        </p:tgtEl>
                                        <p:attrNameLst>
                                          <p:attrName>style.visibility</p:attrName>
                                        </p:attrNameLst>
                                      </p:cBhvr>
                                      <p:to>
                                        <p:strVal val="visible"/>
                                      </p:to>
                                    </p:set>
                                    <p:animEffect transition="in" filter="fade">
                                      <p:cBhvr>
                                        <p:cTn id="65" dur="1000"/>
                                        <p:tgtEl>
                                          <p:spTgt spid="773161"/>
                                        </p:tgtEl>
                                      </p:cBhvr>
                                    </p:animEffect>
                                  </p:childTnLst>
                                </p:cTn>
                              </p:par>
                            </p:childTnLst>
                          </p:cTn>
                        </p:par>
                        <p:par>
                          <p:cTn id="66" fill="hold" nodeType="afterGroup">
                            <p:stCondLst>
                              <p:cond delay="21000"/>
                            </p:stCondLst>
                            <p:childTnLst>
                              <p:par>
                                <p:cTn id="67" presetID="10" presetClass="entr" presetSubtype="0" repeatCount="5000" fill="hold" nodeType="afterEffect">
                                  <p:stCondLst>
                                    <p:cond delay="0"/>
                                  </p:stCondLst>
                                  <p:childTnLst>
                                    <p:set>
                                      <p:cBhvr>
                                        <p:cTn id="68" dur="1" fill="hold">
                                          <p:stCondLst>
                                            <p:cond delay="0"/>
                                          </p:stCondLst>
                                        </p:cTn>
                                        <p:tgtEl>
                                          <p:spTgt spid="773160"/>
                                        </p:tgtEl>
                                        <p:attrNameLst>
                                          <p:attrName>style.visibility</p:attrName>
                                        </p:attrNameLst>
                                      </p:cBhvr>
                                      <p:to>
                                        <p:strVal val="visible"/>
                                      </p:to>
                                    </p:set>
                                    <p:animEffect transition="in" filter="fade">
                                      <p:cBhvr>
                                        <p:cTn id="69" dur="500"/>
                                        <p:tgtEl>
                                          <p:spTgt spid="77316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73170"/>
                                        </p:tgtEl>
                                        <p:attrNameLst>
                                          <p:attrName>style.visibility</p:attrName>
                                        </p:attrNameLst>
                                      </p:cBhvr>
                                      <p:to>
                                        <p:strVal val="visible"/>
                                      </p:to>
                                    </p:set>
                                    <p:animEffect transition="in" filter="fade">
                                      <p:cBhvr>
                                        <p:cTn id="72" dur="1000"/>
                                        <p:tgtEl>
                                          <p:spTgt spid="773170"/>
                                        </p:tgtEl>
                                      </p:cBhvr>
                                    </p:animEffect>
                                  </p:childTnLst>
                                </p:cTn>
                              </p:par>
                            </p:childTnLst>
                          </p:cTn>
                        </p:par>
                        <p:par>
                          <p:cTn id="73" fill="hold" nodeType="afterGroup">
                            <p:stCondLst>
                              <p:cond delay="23500"/>
                            </p:stCondLst>
                            <p:childTnLst>
                              <p:par>
                                <p:cTn id="74" presetID="10" presetClass="entr" presetSubtype="0" fill="hold" nodeType="afterEffect">
                                  <p:stCondLst>
                                    <p:cond delay="0"/>
                                  </p:stCondLst>
                                  <p:childTnLst>
                                    <p:set>
                                      <p:cBhvr>
                                        <p:cTn id="75" dur="1" fill="hold">
                                          <p:stCondLst>
                                            <p:cond delay="0"/>
                                          </p:stCondLst>
                                        </p:cTn>
                                        <p:tgtEl>
                                          <p:spTgt spid="773167"/>
                                        </p:tgtEl>
                                        <p:attrNameLst>
                                          <p:attrName>style.visibility</p:attrName>
                                        </p:attrNameLst>
                                      </p:cBhvr>
                                      <p:to>
                                        <p:strVal val="visible"/>
                                      </p:to>
                                    </p:set>
                                    <p:animEffect transition="in" filter="fade">
                                      <p:cBhvr>
                                        <p:cTn id="76" dur="2000"/>
                                        <p:tgtEl>
                                          <p:spTgt spid="773167"/>
                                        </p:tgtEl>
                                      </p:cBhvr>
                                    </p:animEffect>
                                  </p:childTnLst>
                                </p:cTn>
                              </p:par>
                              <p:par>
                                <p:cTn id="77" presetID="0" presetClass="path" presetSubtype="0" accel="50000" decel="50000" fill="hold" nodeType="withEffect">
                                  <p:stCondLst>
                                    <p:cond delay="0"/>
                                  </p:stCondLst>
                                  <p:childTnLst>
                                    <p:animMotion origin="layout" path="M 1.66667E-6 -5.14451E-6 C -0.00469 -0.04186 -0.0092 -0.08371 -0.0316 -0.10475 C -0.05399 -0.12579 -0.09583 -0.12394 -0.13385 -0.12579 C -0.17187 -0.12764 -0.19687 -0.12047 -0.25989 -0.11515 C -0.32292 -0.10983 -0.42795 -0.09966 -0.51198 -0.09434 C -0.59601 -0.08902 -0.69427 -0.09596 -0.76389 -0.08371 C -0.83351 -0.07145 -0.90434 -0.04533 -0.92934 -0.02082 C -0.95434 0.00369 -0.93194 0.03861 -0.91354 0.06311 C -0.89514 0.08762 -0.85712 0.1119 -0.8191 0.126 C -0.78108 0.14011 -0.70746 0.14358 -0.68507 0.14704 " pathEditMode="relative" ptsTypes="aaaaaaaaaA">
                                      <p:cBhvr>
                                        <p:cTn id="78" dur="5000" fill="hold"/>
                                        <p:tgtEl>
                                          <p:spTgt spid="773167"/>
                                        </p:tgtEl>
                                        <p:attrNameLst>
                                          <p:attrName>ppt_x</p:attrName>
                                          <p:attrName>ppt_y</p:attrName>
                                        </p:attrNameLst>
                                      </p:cBhvr>
                                    </p:animMotion>
                                  </p:childTnLst>
                                </p:cTn>
                              </p:par>
                              <p:par>
                                <p:cTn id="79" presetID="10" presetClass="entr" presetSubtype="0" fill="hold" grpId="0" nodeType="withEffect">
                                  <p:stCondLst>
                                    <p:cond delay="4200"/>
                                  </p:stCondLst>
                                  <p:childTnLst>
                                    <p:set>
                                      <p:cBhvr>
                                        <p:cTn id="80" dur="1" fill="hold">
                                          <p:stCondLst>
                                            <p:cond delay="0"/>
                                          </p:stCondLst>
                                        </p:cTn>
                                        <p:tgtEl>
                                          <p:spTgt spid="773162"/>
                                        </p:tgtEl>
                                        <p:attrNameLst>
                                          <p:attrName>style.visibility</p:attrName>
                                        </p:attrNameLst>
                                      </p:cBhvr>
                                      <p:to>
                                        <p:strVal val="visible"/>
                                      </p:to>
                                    </p:set>
                                    <p:animEffect transition="in" filter="fade">
                                      <p:cBhvr>
                                        <p:cTn id="81" dur="1000"/>
                                        <p:tgtEl>
                                          <p:spTgt spid="773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49" grpId="0"/>
      <p:bldP spid="773150" grpId="0" animBg="1"/>
      <p:bldP spid="773152" grpId="0"/>
      <p:bldP spid="773153" grpId="0"/>
      <p:bldP spid="773154" grpId="0"/>
      <p:bldP spid="773155" grpId="0" animBg="1"/>
      <p:bldP spid="773155" grpId="1" animBg="1"/>
      <p:bldP spid="773156" grpId="0" animBg="1"/>
      <p:bldP spid="773157" grpId="0" animBg="1"/>
      <p:bldP spid="773158" grpId="0" animBg="1"/>
      <p:bldP spid="773159" grpId="0"/>
      <p:bldP spid="773161" grpId="0"/>
      <p:bldP spid="773162" grpId="0" animBg="1"/>
      <p:bldP spid="773163" grpId="0" animBg="1"/>
      <p:bldP spid="773164" grpId="0" animBg="1"/>
      <p:bldP spid="773165" grpId="0"/>
      <p:bldP spid="773170" grpId="0"/>
    </p:bldLst>
  </p:timing>
</p:sld>
</file>

<file path=ppt/theme/theme1.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a:majorFont>
        <a:latin typeface="Gill Sans Light"/>
        <a:ea typeface="Heiti SC Light"/>
        <a:cs typeface="Heiti SC Light"/>
      </a:majorFont>
      <a:minorFont>
        <a:latin typeface="Gill Sans Light"/>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 Top">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Top">
      <a:majorFont>
        <a:latin typeface="Gill Sans Light"/>
        <a:ea typeface="Heiti SC Light"/>
        <a:cs typeface="Heiti SC Light"/>
      </a:majorFont>
      <a:minorFont>
        <a:latin typeface="Gill Sans Light"/>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 Left">
  <a:themeElements>
    <a:clrScheme name="">
      <a:dk1>
        <a:srgbClr val="414141"/>
      </a:dk1>
      <a:lt1>
        <a:srgbClr val="FFFFFF"/>
      </a:lt1>
      <a:dk2>
        <a:srgbClr val="000000"/>
      </a:dk2>
      <a:lt2>
        <a:srgbClr val="00000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amp; Bullets - Left">
      <a:majorFont>
        <a:latin typeface="Gill Sans Light"/>
        <a:ea typeface="Heiti SC Light"/>
        <a:cs typeface="Heiti SC Light"/>
      </a:majorFont>
      <a:minorFont>
        <a:latin typeface="Gill Sans Light"/>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414141"/>
            </a:solidFill>
            <a:effectLst/>
            <a:latin typeface="Gill Sans Light" charset="0"/>
            <a:ea typeface="Heiti SC Light" charset="0"/>
            <a:cs typeface="Heiti SC Light" charset="0"/>
            <a:sym typeface="Gill Sans Ligh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TotalTime>
  <Words>1071</Words>
  <Application>Microsoft Office PowerPoint</Application>
  <PresentationFormat>Widescreen</PresentationFormat>
  <Paragraphs>179</Paragraphs>
  <Slides>26</Slides>
  <Notes>1</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26</vt:i4>
      </vt:variant>
    </vt:vector>
  </HeadingPairs>
  <TitlesOfParts>
    <vt:vector size="39" baseType="lpstr">
      <vt:lpstr>Arial</vt:lpstr>
      <vt:lpstr>Calibri</vt:lpstr>
      <vt:lpstr>Gill Sans</vt:lpstr>
      <vt:lpstr>Gill Sans Light</vt:lpstr>
      <vt:lpstr>Heiti SC Light</vt:lpstr>
      <vt:lpstr>Heiti SC Medium</vt:lpstr>
      <vt:lpstr>Times New Roman</vt:lpstr>
      <vt:lpstr>Title - Top</vt:lpstr>
      <vt:lpstr>Title &amp; Subtitle</vt:lpstr>
      <vt:lpstr>Title &amp; Bullets</vt:lpstr>
      <vt:lpstr>1_Title &amp; Bullets</vt:lpstr>
      <vt:lpstr>1_Title - Top</vt:lpstr>
      <vt:lpstr>Title &amp; Bullets - Left</vt:lpstr>
      <vt:lpstr>Centre conjoint de coordination de sauvetage à Halifax</vt:lpstr>
      <vt:lpstr>PowerPoint Presentation</vt:lpstr>
      <vt:lpstr>MANDAT DES SERVICES DE RECHERCHE ET SAUVETAGE DU CANADA</vt:lpstr>
      <vt:lpstr>RÉGIONS DE RECHERCHE ET SAUVETAGE</vt:lpstr>
      <vt:lpstr>Région de recherche et sauvetage d’Halifax</vt:lpstr>
      <vt:lpstr>RÉGIONS DE RECHERCHE ET SAUVETAGE AVOISINANTES</vt:lpstr>
      <vt:lpstr>ACTIVITÉS DE RECHERCHE ET SAUVETAGE INCIDENTS DE CATÉGORIES 1 ET 2</vt:lpstr>
      <vt:lpstr>ALERTE DE RECHERCHE ET SAUVETAGE</vt:lpstr>
      <vt:lpstr>PowerPoint Presentation</vt:lpstr>
      <vt:lpstr>PERSONNEL</vt:lpstr>
      <vt:lpstr>RESPONSABILITÉS</vt:lpstr>
      <vt:lpstr>RESSOURCES PRIMAIRES DE RECHERCHE ET SAUVETAGE</vt:lpstr>
      <vt:lpstr>CARACTÉRISTIQUES DU CH-149</vt:lpstr>
      <vt:lpstr>PORTÉE ALLER-RETOUR DU CH-149</vt:lpstr>
      <vt:lpstr>CC-130 HERCULES</vt:lpstr>
      <vt:lpstr>CARACTÉRISTIQUES DU CC-130 HERCULES</vt:lpstr>
      <vt:lpstr>DISPONIBILITÉ DES AÉRONEFS DE RECHERCHE ET SAUVETAGE </vt:lpstr>
      <vt:lpstr>RESSOURCES AÉRIENNES SECONDAIRES</vt:lpstr>
      <vt:lpstr>RESSOURCES PRIMAIRES DE LA GCC</vt:lpstr>
      <vt:lpstr>DISPONIBILITÉ DES RESSOURCES DE LA GCC </vt:lpstr>
      <vt:lpstr>AUTRES RESSOURCES DE RECHERCHE ET SAUVETAGE</vt:lpstr>
      <vt:lpstr>RESSOURCES BÉNÉVOLES</vt:lpstr>
      <vt:lpstr>Missions de recherche et sauvetage humanitaires (mandat secondaire)</vt:lpstr>
      <vt:lpstr>Responsabilités de l’Organisation des mesures d’urgence</vt:lpstr>
      <vt:lpstr> Points de transition</vt:lpstr>
      <vt:lpstr>DES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Halifax Joint Rescue Coordination Center</dc:title>
  <dc:creator>Hocquard Capt S@JRCC@Halifax</dc:creator>
  <cp:lastModifiedBy>McKeen, Kate (DPS/MSP)</cp:lastModifiedBy>
  <cp:revision>53</cp:revision>
  <dcterms:created xsi:type="dcterms:W3CDTF">2019-10-31T12:20:55Z</dcterms:created>
  <dcterms:modified xsi:type="dcterms:W3CDTF">2020-02-10T17:48:51Z</dcterms:modified>
</cp:coreProperties>
</file>