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notesSlides/notesSlide12.xml" ContentType="application/vnd.openxmlformats-officedocument.presentationml.notesSlide+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notesSlides/notesSlide15.xml" ContentType="application/vnd.openxmlformats-officedocument.presentationml.notesSlide+xml"/>
  <Override PartName="/ppt/tags/tag36.xml" ContentType="application/vnd.openxmlformats-officedocument.presentationml.tags+xml"/>
  <Override PartName="/ppt/notesSlides/notesSlide16.xml" ContentType="application/vnd.openxmlformats-officedocument.presentationml.notesSlide+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notesSlides/notesSlide18.xml" ContentType="application/vnd.openxmlformats-officedocument.presentationml.notesSlide+xml"/>
  <Override PartName="/ppt/theme/themeOverride1.xml" ContentType="application/vnd.openxmlformats-officedocument.themeOverride+xml"/>
  <Override PartName="/ppt/tags/tag39.xml" ContentType="application/vnd.openxmlformats-officedocument.presentationml.tags+xml"/>
  <Override PartName="/ppt/notesSlides/notesSlide19.xml" ContentType="application/vnd.openxmlformats-officedocument.presentationml.notesSlide+xml"/>
  <Override PartName="/ppt/tags/tag40.xml" ContentType="application/vnd.openxmlformats-officedocument.presentationml.tags+xml"/>
  <Override PartName="/ppt/notesSlides/notesSlide20.xml" ContentType="application/vnd.openxmlformats-officedocument.presentationml.notesSlide+xml"/>
  <Override PartName="/ppt/tags/tag41.xml" ContentType="application/vnd.openxmlformats-officedocument.presentationml.tags+xml"/>
  <Override PartName="/ppt/notesSlides/notesSlide21.xml" ContentType="application/vnd.openxmlformats-officedocument.presentationml.notesSlide+xml"/>
  <Override PartName="/ppt/tags/tag42.xml" ContentType="application/vnd.openxmlformats-officedocument.presentationml.tags+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27"/>
  </p:notesMasterIdLst>
  <p:handoutMasterIdLst>
    <p:handoutMasterId r:id="rId28"/>
  </p:handoutMasterIdLst>
  <p:sldIdLst>
    <p:sldId id="257" r:id="rId5"/>
    <p:sldId id="368" r:id="rId6"/>
    <p:sldId id="296" r:id="rId7"/>
    <p:sldId id="340" r:id="rId8"/>
    <p:sldId id="364" r:id="rId9"/>
    <p:sldId id="362" r:id="rId10"/>
    <p:sldId id="298" r:id="rId11"/>
    <p:sldId id="352" r:id="rId12"/>
    <p:sldId id="369" r:id="rId13"/>
    <p:sldId id="267" r:id="rId14"/>
    <p:sldId id="263" r:id="rId15"/>
    <p:sldId id="372" r:id="rId16"/>
    <p:sldId id="341" r:id="rId17"/>
    <p:sldId id="306" r:id="rId18"/>
    <p:sldId id="314" r:id="rId19"/>
    <p:sldId id="351" r:id="rId20"/>
    <p:sldId id="365" r:id="rId21"/>
    <p:sldId id="363" r:id="rId22"/>
    <p:sldId id="371" r:id="rId23"/>
    <p:sldId id="277" r:id="rId24"/>
    <p:sldId id="367" r:id="rId25"/>
    <p:sldId id="285" r:id="rId26"/>
  </p:sldIdLst>
  <p:sldSz cx="12192000" cy="6858000"/>
  <p:notesSz cx="7010400" cy="9296400"/>
  <p:custDataLst>
    <p:tags r:id="rId29"/>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521415D9-36F7-43E2-AB2F-B90AF26B5E84}">
      <p14:sectionLst xmlns:p14="http://schemas.microsoft.com/office/powerpoint/2010/main">
        <p14:section name="Default Section" id="{5D66092F-2D12-49F3-9BB2-640BCBE6E1A5}">
          <p14:sldIdLst>
            <p14:sldId id="257"/>
            <p14:sldId id="368"/>
            <p14:sldId id="296"/>
            <p14:sldId id="340"/>
            <p14:sldId id="364"/>
            <p14:sldId id="362"/>
            <p14:sldId id="298"/>
            <p14:sldId id="352"/>
            <p14:sldId id="369"/>
            <p14:sldId id="267"/>
            <p14:sldId id="263"/>
            <p14:sldId id="372"/>
            <p14:sldId id="341"/>
            <p14:sldId id="306"/>
            <p14:sldId id="314"/>
            <p14:sldId id="351"/>
            <p14:sldId id="365"/>
            <p14:sldId id="363"/>
            <p14:sldId id="371"/>
            <p14:sldId id="277"/>
            <p14:sldId id="367"/>
            <p14:sldId id="285"/>
          </p14:sldIdLst>
        </p14:section>
        <p14:section name="Additional Information" id="{462195D1-4053-4C69-93CC-21C3C9B8AD6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1D939E-003B-27B0-72B9-746EE5F2DF75}" name="Bauer, Kimberly (EECD/EDPE-O365)" initials="B(" userId="S::kimberly.bauer2@nbed.nb.ca::b0eb1dc2-3238-4ab5-bf34-6351df60cb9c" providerId="AD"/>
  <p188:author id="{6236F3C0-09E7-5AD2-829C-5DA371E5FAAE}" name="Audoux, Amy (EECD/EDPE)" initials="AA(" userId="S::Amy.Audoux@gnb.ca::ec7a9355-f791-4703-bd6b-d8402fc1f27d" providerId="AD"/>
  <p188:author id="{669242CA-2D75-B223-5BA1-6DF4144654BC}" name="Audoux, Amy     (ASD-W)" initials="A(" userId="S::amy.audoux@nbed.nb.ca::427d4231-ee7a-4ff4-a1ed-2a607864f8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BDOE" initials="N" lastIdx="1" clrIdx="0"/>
  <p:cmAuthor id="1" name="Stewart, Fiona (EECD/EDPE)" initials="SF(" lastIdx="31" clrIdx="1">
    <p:extLst>
      <p:ext uri="{19B8F6BF-5375-455C-9EA6-DF929625EA0E}">
        <p15:presenceInfo xmlns:p15="http://schemas.microsoft.com/office/powerpoint/2012/main" userId="S-1-5-21-4191016595-1503350669-2086681662-133644" providerId="AD"/>
      </p:ext>
    </p:extLst>
  </p:cmAuthor>
  <p:cmAuthor id="2" name="Saad, Paul (EECD/EDPE)" initials="SP(" lastIdx="8" clrIdx="2">
    <p:extLst>
      <p:ext uri="{19B8F6BF-5375-455C-9EA6-DF929625EA0E}">
        <p15:presenceInfo xmlns:p15="http://schemas.microsoft.com/office/powerpoint/2012/main" userId="S-1-5-21-4191016595-1503350669-2086681662-256454" providerId="AD"/>
      </p:ext>
    </p:extLst>
  </p:cmAuthor>
  <p:cmAuthor id="3" name="Bauer, Kimberly  (EECD/EDPE)" initials="BK(" lastIdx="12" clrIdx="3">
    <p:extLst>
      <p:ext uri="{19B8F6BF-5375-455C-9EA6-DF929625EA0E}">
        <p15:presenceInfo xmlns:p15="http://schemas.microsoft.com/office/powerpoint/2012/main" userId="S::kimberly.bauer@gnb.ca::065e7e52-13b3-4120-ad98-2d66e093d545" providerId="AD"/>
      </p:ext>
    </p:extLst>
  </p:cmAuthor>
  <p:cmAuthor id="4" name="Chevarie-Pelletier, Monique (EECD/EDPE)" initials="CM(" lastIdx="7" clrIdx="4">
    <p:extLst>
      <p:ext uri="{19B8F6BF-5375-455C-9EA6-DF929625EA0E}">
        <p15:presenceInfo xmlns:p15="http://schemas.microsoft.com/office/powerpoint/2012/main" userId="S::Monique.Chevarie-Pelletier@gnb.ca::0458e7b9-4ec3-436c-9bfc-72658f90a9f2" providerId="AD"/>
      </p:ext>
    </p:extLst>
  </p:cmAuthor>
  <p:cmAuthor id="5" name="Saad, Paul (EECD/EDPE)" initials="SP( [2]" lastIdx="6" clrIdx="5">
    <p:extLst>
      <p:ext uri="{19B8F6BF-5375-455C-9EA6-DF929625EA0E}">
        <p15:presenceInfo xmlns:p15="http://schemas.microsoft.com/office/powerpoint/2012/main" userId="S::Paul.Saad@gnb.ca::1b98ffe6-a26f-4665-9d2c-b156616713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E082"/>
    <a:srgbClr val="E7F9FF"/>
    <a:srgbClr val="C6EBFE"/>
    <a:srgbClr val="95DAFD"/>
    <a:srgbClr val="009900"/>
    <a:srgbClr val="00549F"/>
    <a:srgbClr val="7D2A8E"/>
    <a:srgbClr val="D6EDBD"/>
    <a:srgbClr val="ADD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85664" autoAdjust="0"/>
  </p:normalViewPr>
  <p:slideViewPr>
    <p:cSldViewPr snapToGrid="0">
      <p:cViewPr varScale="1">
        <p:scale>
          <a:sx n="97" d="100"/>
          <a:sy n="97" d="100"/>
        </p:scale>
        <p:origin x="990"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charset="0"/>
                <a:ea typeface="ヒラギノ角ゴ Pro W3" pitchFamily="48" charset="-128"/>
              </a:defRPr>
            </a:lvl1pPr>
          </a:lstStyle>
          <a:p>
            <a:pPr>
              <a:defRPr/>
            </a:pPr>
            <a:fld id="{A0497840-3A06-41EE-8C2E-46F8A33822D9}" type="datetimeFigureOut">
              <a:rPr lang="en-CA"/>
              <a:pPr>
                <a:defRPr/>
              </a:pPr>
              <a:t>3/7/2023</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ea typeface="ヒラギノ角ゴ Pro W3" pitchFamily="48" charset="-128"/>
              </a:defRPr>
            </a:lvl1pPr>
          </a:lstStyle>
          <a:p>
            <a:pPr>
              <a:defRPr/>
            </a:pPr>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3018F9B-BB87-4720-8D6B-4E37B9E43B0A}" type="slidenum">
              <a:rPr lang="en-CA" altLang="en-US"/>
              <a:pPr>
                <a:defRPr/>
              </a:pPr>
              <a:t>‹#›</a:t>
            </a:fld>
            <a:endParaRPr lang="en-CA" altLang="en-US"/>
          </a:p>
        </p:txBody>
      </p:sp>
    </p:spTree>
    <p:extLst>
      <p:ext uri="{BB962C8B-B14F-4D97-AF65-F5344CB8AC3E}">
        <p14:creationId xmlns:p14="http://schemas.microsoft.com/office/powerpoint/2010/main" val="29104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ea typeface="ヒラギノ角ゴ Pro W3" pitchFamily="48" charset="-128"/>
              </a:defRPr>
            </a:lvl1pPr>
          </a:lstStyle>
          <a:p>
            <a:pPr>
              <a:defRPr/>
            </a:pPr>
            <a:fld id="{C23B9EA5-B0BD-4DD4-8039-708C06F0000E}" type="datetimeFigureOut">
              <a:rPr lang="en-CA"/>
              <a:pPr>
                <a:defRPr/>
              </a:pPr>
              <a:t>3/7/2023</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CA"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ヒラギノ角ゴ Pro W3" pitchFamily="48" charset="-128"/>
              </a:defRPr>
            </a:lvl1pPr>
          </a:lstStyle>
          <a:p>
            <a:pPr>
              <a:defRPr/>
            </a:pPr>
            <a:endParaRPr lang="en-CA"/>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smtClean="0"/>
            </a:lvl1pPr>
          </a:lstStyle>
          <a:p>
            <a:pPr>
              <a:defRPr/>
            </a:pPr>
            <a:fld id="{989F54E2-63D4-474F-AA21-CDC9DA5CF5F2}" type="slidenum">
              <a:rPr lang="en-CA" altLang="en-US"/>
              <a:pPr>
                <a:defRPr/>
              </a:pPr>
              <a:t>‹#›</a:t>
            </a:fld>
            <a:endParaRPr lang="en-CA" altLang="en-US"/>
          </a:p>
        </p:txBody>
      </p:sp>
    </p:spTree>
    <p:extLst>
      <p:ext uri="{BB962C8B-B14F-4D97-AF65-F5344CB8AC3E}">
        <p14:creationId xmlns:p14="http://schemas.microsoft.com/office/powerpoint/2010/main" val="1050249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sz="1200" dirty="0"/>
              <a:t>Welcome to this presentation on New Brunswick French second language programs. No matter where you live, your child will learn French within the anglophone sector. Thank you for taking the time to review this short information session to learn more about French Second Language as part of your child’s education.</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DCC95DC-52EC-4E63-82ED-87DBF746286B}" type="slidenum">
              <a:rPr lang="en-CA" altLang="en-US" sz="1200"/>
              <a:pPr/>
              <a:t>1</a:t>
            </a:fld>
            <a:endParaRPr lang="en-CA" altLang="en-US" sz="1200"/>
          </a:p>
        </p:txBody>
      </p:sp>
    </p:spTree>
    <p:extLst>
      <p:ext uri="{BB962C8B-B14F-4D97-AF65-F5344CB8AC3E}">
        <p14:creationId xmlns:p14="http://schemas.microsoft.com/office/powerpoint/2010/main" val="301068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solidFill>
                  <a:srgbClr val="000000"/>
                </a:solidFill>
              </a:rPr>
              <a:t>Students who</a:t>
            </a:r>
            <a:r>
              <a:rPr lang="en-CA" altLang="en-US" b="0" dirty="0">
                <a:solidFill>
                  <a:srgbClr val="000000"/>
                </a:solidFill>
              </a:rPr>
              <a:t> </a:t>
            </a:r>
            <a:r>
              <a:rPr lang="en-CA" altLang="en-US" b="0" dirty="0">
                <a:solidFill>
                  <a:srgbClr val="C00000"/>
                </a:solidFill>
              </a:rPr>
              <a:t>learn French as a second language through</a:t>
            </a:r>
            <a:r>
              <a:rPr lang="en-CA" altLang="en-US" b="0" baseline="0" dirty="0">
                <a:solidFill>
                  <a:srgbClr val="C00000"/>
                </a:solidFill>
              </a:rPr>
              <a:t> the </a:t>
            </a:r>
            <a:r>
              <a:rPr lang="en-CA" altLang="en-US" b="0" dirty="0">
                <a:solidFill>
                  <a:srgbClr val="C00000"/>
                </a:solidFill>
              </a:rPr>
              <a:t>English Prime program will continue until Grade 10</a:t>
            </a:r>
            <a:r>
              <a:rPr lang="en-CA" altLang="en-US" b="0" dirty="0">
                <a:solidFill>
                  <a:srgbClr val="000000"/>
                </a:solidFill>
              </a:rPr>
              <a:t>. </a:t>
            </a:r>
            <a:r>
              <a:rPr lang="en-CA" altLang="en-US" dirty="0">
                <a:solidFill>
                  <a:srgbClr val="000000"/>
                </a:solidFill>
              </a:rPr>
              <a:t>From Grades 6 through 8, 12% of the weekly instructional time is in French.  </a:t>
            </a:r>
          </a:p>
          <a:p>
            <a:pPr marL="457200" indent="-457200"/>
            <a:r>
              <a:rPr lang="en-CA" altLang="en-US" dirty="0">
                <a:solidFill>
                  <a:srgbClr val="000000"/>
                </a:solidFill>
              </a:rPr>
              <a:t>Learners will have the opportunity to improve their language skills and aim for higher oral, reading and writing competencies.  More complex learning will take place in Grades 9 and 10, where there is one course at each level.</a:t>
            </a:r>
          </a:p>
          <a:p>
            <a:pPr marL="457200" indent="-457200"/>
            <a:r>
              <a:rPr lang="en-US" sz="1200" dirty="0"/>
              <a:t>Learners enrolled in a French course in grade 12 are eligible for an oral proficiency interview through the province of NB.</a:t>
            </a:r>
          </a:p>
          <a:p>
            <a:pPr marL="457200" marR="0" lvl="0" indent="-45720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0000"/>
                </a:solidFill>
              </a:rPr>
              <a:t>The online courses for Post-Intensive French 110 and 120 allow for all learners to access quality French instruction. These courses have a strong oral component and are interactive in nature. In grades 11 and 12, </a:t>
            </a:r>
            <a:r>
              <a:rPr lang="en-US" dirty="0"/>
              <a:t>English Prime learners who are deemed to be at the intermediate level by school personnel</a:t>
            </a:r>
            <a:endParaRPr lang="en-US" altLang="en-US" dirty="0">
              <a:solidFill>
                <a:srgbClr val="000000"/>
              </a:solidFill>
            </a:endParaRPr>
          </a:p>
          <a:p>
            <a:pPr marL="457200" indent="-457200"/>
            <a:r>
              <a:rPr lang="en-US" altLang="en-US" dirty="0">
                <a:solidFill>
                  <a:srgbClr val="000000"/>
                </a:solidFill>
              </a:rPr>
              <a:t> may enroll in any course offered in French. There are online courses offered in French at every high school</a:t>
            </a:r>
            <a:r>
              <a:rPr lang="en-CA" altLang="en-US" dirty="0">
                <a:solidFill>
                  <a:srgbClr val="000000"/>
                </a:solidFill>
              </a:rPr>
              <a:t> – including, </a:t>
            </a:r>
            <a:r>
              <a:rPr lang="en-US" altLang="en-US" dirty="0">
                <a:solidFill>
                  <a:srgbClr val="000000"/>
                </a:solidFill>
              </a:rPr>
              <a:t>Coop Education, Intro to Environmental Science, Hospitality and Tourism, Law, Writing, and Techniques de Communication. </a:t>
            </a:r>
            <a:endParaRPr lang="en-CA" altLang="en-US" b="0" dirty="0">
              <a:solidFill>
                <a:srgbClr val="000000"/>
              </a:solidFill>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5CB39A-728B-458B-9CB1-3F691172FB6C}" type="slidenum">
              <a:rPr lang="en-CA" altLang="en-US" sz="1200"/>
              <a:pPr/>
              <a:t>10</a:t>
            </a:fld>
            <a:endParaRPr lang="en-CA" altLang="en-US" sz="1200"/>
          </a:p>
        </p:txBody>
      </p:sp>
    </p:spTree>
    <p:extLst>
      <p:ext uri="{BB962C8B-B14F-4D97-AF65-F5344CB8AC3E}">
        <p14:creationId xmlns:p14="http://schemas.microsoft.com/office/powerpoint/2010/main" val="2135686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French fosters stronger literacy skills in both French and English, develops listening and learning skills, provides fluency and accuracy in French, enhances problem solving abilities, increases cognitive abilities such as flexible and creative thinking, exposes learners to literature, art, music and theatre in another language, and improves self-esteem and attitude towards French by exploring a variety of themes.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Intensive French is readily adaptable to include varied learning styles and abilities. It incorporates the three strands of language: oral, reading, and writing. Language is learned through modeling and practice while students work to improve their oral proficiency in French.</a:t>
            </a:r>
          </a:p>
          <a:p>
            <a:pPr eaLnBrk="1" hangingPunct="1">
              <a:spcBef>
                <a:spcPct val="0"/>
              </a:spcBef>
            </a:pPr>
            <a:endParaRPr lang="en-CA"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96C9DED-F061-40FE-92B8-5E0C33DD8A08}" type="slidenum">
              <a:rPr lang="en-CA" altLang="en-US" sz="1200"/>
              <a:pPr/>
              <a:t>11</a:t>
            </a:fld>
            <a:endParaRPr lang="en-CA" altLang="en-US" sz="1200"/>
          </a:p>
        </p:txBody>
      </p:sp>
    </p:spTree>
    <p:extLst>
      <p:ext uri="{BB962C8B-B14F-4D97-AF65-F5344CB8AC3E}">
        <p14:creationId xmlns:p14="http://schemas.microsoft.com/office/powerpoint/2010/main" val="425562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BE7157-A500-4C38-AF02-4E43601D7C5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Now let’s explore the French Immersion programs! </a:t>
            </a:r>
            <a:r>
              <a:rPr lang="en-US" sz="1200" kern="1200" dirty="0">
                <a:solidFill>
                  <a:schemeClr val="tx1"/>
                </a:solidFill>
                <a:effectLst/>
                <a:latin typeface="+mn-lt"/>
                <a:ea typeface="+mn-ea"/>
                <a:cs typeface="+mn-cs"/>
                <a:sym typeface="Wingdings" panose="05000000000000000000" pitchFamily="2" charset="2"/>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81947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457200" algn="l" defTabSz="914400" rtl="0" eaLnBrk="0" fontAlgn="base" latinLnBrk="0" hangingPunct="0">
              <a:lnSpc>
                <a:spcPct val="100000"/>
              </a:lnSpc>
              <a:spcBef>
                <a:spcPct val="0"/>
              </a:spcBef>
              <a:spcAft>
                <a:spcPts val="600"/>
              </a:spcAft>
              <a:buClrTx/>
              <a:buSzTx/>
              <a:buFontTx/>
              <a:buNone/>
              <a:tabLst/>
              <a:defRPr/>
            </a:pPr>
            <a:r>
              <a:rPr lang="en-CA" altLang="en-US" sz="1200" dirty="0">
                <a:solidFill>
                  <a:schemeClr val="tx1"/>
                </a:solidFill>
                <a:latin typeface="+mn-lt"/>
              </a:rPr>
              <a:t>Learners in French Immersion work towards French language achievement indicators in the areas of oral proficiency, reading, and writing. </a:t>
            </a:r>
            <a:r>
              <a:rPr lang="en-US" altLang="en-US" i="0" dirty="0"/>
              <a:t> Language learning is a lifelong pursuit.  In this program, learners are provided with opportunities to use the language authentically in various contexts. </a:t>
            </a:r>
          </a:p>
          <a:p>
            <a:pPr marL="457200" marR="0" lvl="0" indent="-457200" algn="l" defTabSz="914400" rtl="0" eaLnBrk="0" fontAlgn="base" latinLnBrk="0" hangingPunct="0">
              <a:lnSpc>
                <a:spcPct val="100000"/>
              </a:lnSpc>
              <a:spcBef>
                <a:spcPct val="0"/>
              </a:spcBef>
              <a:spcAft>
                <a:spcPts val="600"/>
              </a:spcAft>
              <a:buClrTx/>
              <a:buSzTx/>
              <a:buFontTx/>
              <a:buNone/>
              <a:tabLst/>
              <a:defRPr/>
            </a:pPr>
            <a:r>
              <a:rPr lang="en-US" sz="1200" dirty="0">
                <a:solidFill>
                  <a:schemeClr val="tx1"/>
                </a:solidFill>
              </a:rPr>
              <a:t>French Immersion is an inclusive program that is accessible to </a:t>
            </a:r>
            <a:r>
              <a:rPr lang="en-US" sz="1200" b="1" u="sng" dirty="0">
                <a:solidFill>
                  <a:schemeClr val="tx1"/>
                </a:solidFill>
              </a:rPr>
              <a:t>all learners.</a:t>
            </a:r>
            <a:endParaRPr lang="en-US" altLang="en-US" i="0"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8B7347B-6AED-4574-9395-E64C90A580A7}" type="slidenum">
              <a:rPr lang="en-CA" altLang="en-US" sz="1200"/>
              <a:pPr/>
              <a:t>13</a:t>
            </a:fld>
            <a:endParaRPr lang="en-CA" altLang="en-US" sz="1200"/>
          </a:p>
        </p:txBody>
      </p:sp>
    </p:spTree>
    <p:extLst>
      <p:ext uri="{BB962C8B-B14F-4D97-AF65-F5344CB8AC3E}">
        <p14:creationId xmlns:p14="http://schemas.microsoft.com/office/powerpoint/2010/main" val="192241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74904" indent="0">
              <a:spcBef>
                <a:spcPts val="600"/>
              </a:spcBef>
              <a:spcAft>
                <a:spcPts val="700"/>
              </a:spcAft>
              <a:buFont typeface="Arial" panose="020B0604020202020204" pitchFamily="34" charset="0"/>
              <a:buNone/>
            </a:pPr>
            <a:r>
              <a:rPr lang="en-US" sz="1200" dirty="0">
                <a:solidFill>
                  <a:schemeClr val="tx1"/>
                </a:solidFill>
              </a:rPr>
              <a:t>Early Immersion begins in grade 1 where students are immersed in French language learning for most of the day. Content areas such as Science, Math, and Social Studies are all taught in the language of instruction. </a:t>
            </a:r>
            <a:endParaRPr lang="en-CA" sz="1200" dirty="0">
              <a:solidFill>
                <a:schemeClr val="tx1"/>
              </a:solidFill>
            </a:endParaRPr>
          </a:p>
          <a:p>
            <a:pPr marL="374904" indent="0">
              <a:spcBef>
                <a:spcPts val="600"/>
              </a:spcBef>
              <a:spcAft>
                <a:spcPts val="700"/>
              </a:spcAft>
              <a:buFont typeface="Arial" panose="020B0604020202020204" pitchFamily="34" charset="0"/>
              <a:buNone/>
            </a:pPr>
            <a:r>
              <a:rPr lang="en-US" sz="1200" dirty="0">
                <a:solidFill>
                  <a:schemeClr val="tx1"/>
                </a:solidFill>
              </a:rPr>
              <a:t>In the early years, language learning is nurtured through everyday activities such as: playing, reading, writing, making and storytelling. French language learning is embedded through the exploration of familiar and relevant topics and French cultural experiences. </a:t>
            </a:r>
          </a:p>
          <a:p>
            <a:pPr marL="457200" indent="-457200">
              <a:spcBef>
                <a:spcPct val="0"/>
              </a:spcBef>
              <a:spcAft>
                <a:spcPts val="600"/>
              </a:spcAft>
            </a:pPr>
            <a:r>
              <a:rPr lang="en-US" altLang="en-US" i="0" dirty="0"/>
              <a:t>         Some specialty classes such as physical education, art and music, may be delivered in French</a:t>
            </a:r>
            <a:r>
              <a:rPr lang="en-US" altLang="en-US" dirty="0"/>
              <a:t> according to the number of hours needed to complete program requirements.  </a:t>
            </a:r>
          </a:p>
          <a:p>
            <a:pPr marL="457200" indent="-457200">
              <a:spcBef>
                <a:spcPct val="0"/>
              </a:spcBef>
              <a:spcAft>
                <a:spcPts val="600"/>
              </a:spcAft>
            </a:pPr>
            <a:r>
              <a:rPr lang="en-CA" altLang="en-US" dirty="0"/>
              <a:t>         In the French Immersion program English Language Arts is introduced in Grade 3. </a:t>
            </a:r>
          </a:p>
          <a:p>
            <a:pPr marL="457200" marR="0" indent="-457200" algn="l" defTabSz="914400" rtl="0" eaLnBrk="0" fontAlgn="base" latinLnBrk="0" hangingPunct="0">
              <a:lnSpc>
                <a:spcPct val="100000"/>
              </a:lnSpc>
              <a:spcBef>
                <a:spcPct val="0"/>
              </a:spcBef>
              <a:spcAft>
                <a:spcPts val="600"/>
              </a:spcAft>
              <a:buClrTx/>
              <a:buSzTx/>
              <a:buFontTx/>
              <a:buNone/>
              <a:tabLst/>
              <a:defRPr/>
            </a:pPr>
            <a:endParaRPr lang="en-CA"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D99B6B1-8728-4C41-B3B0-3FE14569A110}" type="slidenum">
              <a:rPr lang="en-CA" altLang="en-US" sz="1200"/>
              <a:pPr/>
              <a:t>14</a:t>
            </a:fld>
            <a:endParaRPr lang="en-CA" altLang="en-US" sz="1200"/>
          </a:p>
        </p:txBody>
      </p:sp>
    </p:spTree>
    <p:extLst>
      <p:ext uri="{BB962C8B-B14F-4D97-AF65-F5344CB8AC3E}">
        <p14:creationId xmlns:p14="http://schemas.microsoft.com/office/powerpoint/2010/main" val="59494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en-US" dirty="0">
                <a:solidFill>
                  <a:srgbClr val="000000"/>
                </a:solidFill>
              </a:rPr>
              <a:t>The Late French Immersion program begins in Grade 6 and is dependent upon student enrollment and the guidelines provided in Provincial Policy 309. Exposure to the French language at the elementary level enables students to transition smoothly to French Immersion in grade 6.</a:t>
            </a:r>
          </a:p>
          <a:p>
            <a:pPr marL="457200" indent="-457200"/>
            <a:r>
              <a:rPr lang="en-US" altLang="en-US" dirty="0">
                <a:solidFill>
                  <a:srgbClr val="000000"/>
                </a:solidFill>
              </a:rPr>
              <a:t>Teachers will model the language to support student success through French Immersion Language Arts as well as content areas such as math, science and social studies.</a:t>
            </a:r>
          </a:p>
          <a:p>
            <a:pPr marL="457200" indent="-457200"/>
            <a:r>
              <a:rPr lang="en-US" altLang="en-US" dirty="0">
                <a:solidFill>
                  <a:srgbClr val="000000"/>
                </a:solidFill>
              </a:rPr>
              <a:t>In FI Language Arts, the beginning of the year has a focus on building confidence in oral language.  Reading and writing instruction is gradually introduced through vocabulary building and modelling.  Teachers will build on previously acquired skills to support literacy instruction.</a:t>
            </a:r>
          </a:p>
          <a:p>
            <a:pPr marL="457200" indent="-457200"/>
            <a:r>
              <a:rPr lang="en-US" altLang="en-US" dirty="0">
                <a:solidFill>
                  <a:srgbClr val="000000"/>
                </a:solidFill>
              </a:rPr>
              <a:t>In content area classrooms, vocabulary is embedded along with skills specific to the topics of study. </a:t>
            </a:r>
            <a:endParaRPr lang="en-CA" altLang="en-US" dirty="0">
              <a:solidFill>
                <a:srgbClr val="000000"/>
              </a:solidFill>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63ABE57B-9546-4EE0-ABFB-6DC9B876D00B}" type="slidenum">
              <a:rPr lang="en-CA" altLang="en-US" sz="1200"/>
              <a:pPr/>
              <a:t>15</a:t>
            </a:fld>
            <a:endParaRPr lang="en-CA" altLang="en-US" sz="1200"/>
          </a:p>
        </p:txBody>
      </p:sp>
    </p:spTree>
    <p:extLst>
      <p:ext uri="{BB962C8B-B14F-4D97-AF65-F5344CB8AC3E}">
        <p14:creationId xmlns:p14="http://schemas.microsoft.com/office/powerpoint/2010/main" val="2988662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57200" indent="-457200"/>
            <a:r>
              <a:rPr lang="en-US" b="0" dirty="0"/>
              <a:t>This slide shows what a typical day in French Immersion might look like next year.  In blue, you will see the subjects taught in French.  Phys Ed, Music, and Art may be taught in English or in French.</a:t>
            </a:r>
          </a:p>
          <a:p>
            <a:pPr marL="457200" indent="-457200"/>
            <a:r>
              <a:rPr lang="en-US" b="0" dirty="0">
                <a:highlight>
                  <a:srgbClr val="FFFF00"/>
                </a:highlight>
              </a:rPr>
              <a:t>*The middle school day would be similar for early and late immersion programs.</a:t>
            </a:r>
            <a:endParaRPr lang="en-CA" b="0" dirty="0">
              <a:highlight>
                <a:srgbClr val="FFFF00"/>
              </a:highlight>
            </a:endParaRPr>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16</a:t>
            </a:fld>
            <a:endParaRPr lang="en-CA" altLang="en-US"/>
          </a:p>
        </p:txBody>
      </p:sp>
    </p:spTree>
    <p:extLst>
      <p:ext uri="{BB962C8B-B14F-4D97-AF65-F5344CB8AC3E}">
        <p14:creationId xmlns:p14="http://schemas.microsoft.com/office/powerpoint/2010/main" val="2328770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sz="1200" kern="1200" dirty="0">
                <a:solidFill>
                  <a:schemeClr val="tx1"/>
                </a:solidFill>
                <a:latin typeface="+mn-lt"/>
                <a:ea typeface="+mn-ea"/>
                <a:cs typeface="+mn-cs"/>
              </a:rPr>
              <a:t>In Grade 9, learners are expected to complete 50% of their courses in French.</a:t>
            </a:r>
          </a:p>
          <a:p>
            <a:pPr marL="457200" indent="-457200"/>
            <a:r>
              <a:rPr lang="en-US" altLang="fr-FR" sz="1200" kern="1200" dirty="0">
                <a:solidFill>
                  <a:schemeClr val="tx1"/>
                </a:solidFill>
                <a:latin typeface="+mn-lt"/>
                <a:ea typeface="+mn-ea"/>
                <a:cs typeface="+mn-cs"/>
              </a:rPr>
              <a:t>In Grades 10 to 12, learners are expected to complete 40 credit hours - or a minimum of 10 courses instructed in French.  </a:t>
            </a:r>
          </a:p>
          <a:p>
            <a:pPr marL="457200" indent="-457200"/>
            <a:r>
              <a:rPr lang="en-US" altLang="fr-FR" sz="1200" kern="1200" dirty="0">
                <a:solidFill>
                  <a:schemeClr val="tx1"/>
                </a:solidFill>
                <a:latin typeface="+mn-lt"/>
                <a:ea typeface="+mn-ea"/>
                <a:cs typeface="+mn-cs"/>
              </a:rPr>
              <a:t>Learners are encouraged to exceed these minimum requirements where circumstances allow. </a:t>
            </a:r>
          </a:p>
          <a:p>
            <a:pPr marL="457200" indent="-457200"/>
            <a:r>
              <a:rPr lang="en-US" altLang="fr-FR" sz="1200" kern="1200" dirty="0">
                <a:solidFill>
                  <a:schemeClr val="tx1"/>
                </a:solidFill>
                <a:latin typeface="+mn-lt"/>
                <a:ea typeface="+mn-ea"/>
                <a:cs typeface="+mn-cs"/>
              </a:rPr>
              <a:t>Learners enrolled in a French course in grade 12 are eligible for an Oral Proficiency Interview through the province of NB.</a:t>
            </a:r>
          </a:p>
          <a:p>
            <a:pPr marL="457200" indent="-457200"/>
            <a:r>
              <a:rPr lang="en-US" altLang="fr-FR" sz="1200" kern="1200" dirty="0">
                <a:solidFill>
                  <a:schemeClr val="tx1"/>
                </a:solidFill>
                <a:latin typeface="+mn-lt"/>
                <a:ea typeface="+mn-ea"/>
                <a:cs typeface="+mn-cs"/>
              </a:rPr>
              <a:t>To enhance choices for students, the department of education and early childhood development continues to expand offerings of French online courses and experiential learning.</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13DC1BE-D43B-4B1A-BB6D-4D3F2AE2B436}" type="slidenum">
              <a:rPr lang="en-CA" altLang="en-US" sz="1200"/>
              <a:pPr/>
              <a:t>17</a:t>
            </a:fld>
            <a:endParaRPr lang="en-CA" altLang="en-US" sz="1200"/>
          </a:p>
        </p:txBody>
      </p:sp>
    </p:spTree>
    <p:extLst>
      <p:ext uri="{BB962C8B-B14F-4D97-AF65-F5344CB8AC3E}">
        <p14:creationId xmlns:p14="http://schemas.microsoft.com/office/powerpoint/2010/main" val="2307777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sz="1200" kern="1200" dirty="0">
                <a:solidFill>
                  <a:schemeClr val="tx1"/>
                </a:solidFill>
                <a:latin typeface="+mn-lt"/>
                <a:ea typeface="+mn-ea"/>
                <a:cs typeface="+mn-cs"/>
              </a:rPr>
              <a:t>High School students wishing to pursue more French language learning opportunities can access various online courses instructed in French, as well as numerous options for credit.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13DC1BE-D43B-4B1A-BB6D-4D3F2AE2B436}" type="slidenum">
              <a:rPr lang="en-CA" altLang="en-US" sz="1200"/>
              <a:pPr/>
              <a:t>18</a:t>
            </a:fld>
            <a:endParaRPr lang="en-CA" altLang="en-US" sz="1200"/>
          </a:p>
        </p:txBody>
      </p:sp>
    </p:spTree>
    <p:extLst>
      <p:ext uri="{BB962C8B-B14F-4D97-AF65-F5344CB8AC3E}">
        <p14:creationId xmlns:p14="http://schemas.microsoft.com/office/powerpoint/2010/main" val="189361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Families can support learners in the following ways:  </a:t>
            </a:r>
          </a:p>
          <a:p>
            <a:pPr eaLnBrk="1" hangingPunct="1">
              <a:spcBef>
                <a:spcPct val="0"/>
              </a:spcBef>
            </a:pPr>
            <a:r>
              <a:rPr lang="en-US" altLang="en-US" dirty="0"/>
              <a:t>Be positive about your child’s attempts to practice </a:t>
            </a:r>
          </a:p>
          <a:p>
            <a:pPr eaLnBrk="1" hangingPunct="1">
              <a:spcBef>
                <a:spcPct val="0"/>
              </a:spcBef>
            </a:pPr>
            <a:r>
              <a:rPr lang="en-US" altLang="en-US" dirty="0"/>
              <a:t>Show interest in what they are learning at school, even if you do not speak French yourself</a:t>
            </a:r>
          </a:p>
          <a:p>
            <a:pPr eaLnBrk="1" hangingPunct="1">
              <a:spcBef>
                <a:spcPct val="0"/>
              </a:spcBef>
            </a:pPr>
            <a:r>
              <a:rPr lang="en-US" altLang="en-US" dirty="0"/>
              <a:t>Participate in special events that promote French language and culture </a:t>
            </a:r>
          </a:p>
          <a:p>
            <a:pPr eaLnBrk="1" hangingPunct="1">
              <a:spcBef>
                <a:spcPct val="0"/>
              </a:spcBef>
            </a:pPr>
            <a:r>
              <a:rPr lang="en-US" altLang="en-US" dirty="0"/>
              <a:t>Encourage time outside of school for French books, games, software, videos, television and radio</a:t>
            </a:r>
          </a:p>
          <a:p>
            <a:pPr eaLnBrk="1" hangingPunct="1">
              <a:spcBef>
                <a:spcPct val="0"/>
              </a:spcBef>
            </a:pPr>
            <a:r>
              <a:rPr lang="en-US" altLang="en-US" dirty="0"/>
              <a:t>Seek additional French opportunities for your child such as library visits, cultural activities, co-ops, internships, experiential learning programs, etc.</a:t>
            </a:r>
          </a:p>
          <a:p>
            <a:pPr eaLnBrk="1" hangingPunct="1">
              <a:spcBef>
                <a:spcPct val="0"/>
              </a:spcBef>
            </a:pPr>
            <a:endParaRPr lang="en-CA" altLang="en-US" dirty="0"/>
          </a:p>
          <a:p>
            <a:pPr>
              <a:spcBef>
                <a:spcPct val="0"/>
              </a:spcBef>
              <a:spcAft>
                <a:spcPts val="1200"/>
              </a:spcAft>
            </a:pPr>
            <a:endParaRPr lang="en-CA" altLang="en-US" dirty="0">
              <a:latin typeface="Arial Narrow" panose="020B0606020202030204" pitchFamily="34" charset="0"/>
            </a:endParaRPr>
          </a:p>
          <a:p>
            <a:pPr eaLnBrk="1" hangingPunct="1">
              <a:spcBef>
                <a:spcPct val="0"/>
              </a:spcBef>
            </a:pPr>
            <a:endParaRPr lang="en-CA"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BCACB98-7B01-49DB-92B7-BFD95CDE1559}" type="slidenum">
              <a:rPr lang="en-CA" altLang="en-US" sz="1200"/>
              <a:pPr/>
              <a:t>19</a:t>
            </a:fld>
            <a:endParaRPr lang="en-CA" altLang="en-US" sz="1200"/>
          </a:p>
        </p:txBody>
      </p:sp>
    </p:spTree>
    <p:extLst>
      <p:ext uri="{BB962C8B-B14F-4D97-AF65-F5344CB8AC3E}">
        <p14:creationId xmlns:p14="http://schemas.microsoft.com/office/powerpoint/2010/main" val="3091309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dirty="0"/>
              <a:t>Please watch this video on the benefits of learning another language!</a:t>
            </a:r>
          </a:p>
          <a:p>
            <a:endParaRPr lang="en-CA" dirty="0"/>
          </a:p>
        </p:txBody>
      </p:sp>
      <p:sp>
        <p:nvSpPr>
          <p:cNvPr id="4" name="Slide Number Placeholder 3"/>
          <p:cNvSpPr>
            <a:spLocks noGrp="1"/>
          </p:cNvSpPr>
          <p:nvPr>
            <p:ph type="sldNum" sz="quarter" idx="5"/>
          </p:nvPr>
        </p:nvSpPr>
        <p:spPr/>
        <p:txBody>
          <a:bodyPr/>
          <a:lstStyle/>
          <a:p>
            <a:pPr>
              <a:defRPr/>
            </a:pPr>
            <a:fld id="{989F54E2-63D4-474F-AA21-CDC9DA5CF5F2}" type="slidenum">
              <a:rPr lang="en-CA" altLang="en-US" smtClean="0"/>
              <a:pPr>
                <a:defRPr/>
              </a:pPr>
              <a:t>2</a:t>
            </a:fld>
            <a:endParaRPr lang="en-CA" altLang="en-US"/>
          </a:p>
        </p:txBody>
      </p:sp>
    </p:spTree>
    <p:extLst>
      <p:ext uri="{BB962C8B-B14F-4D97-AF65-F5344CB8AC3E}">
        <p14:creationId xmlns:p14="http://schemas.microsoft.com/office/powerpoint/2010/main" val="4060045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t>We encourage all our learners to get involved in exciting opportunities offered</a:t>
            </a:r>
            <a:r>
              <a:rPr lang="en-CA" altLang="en-US" baseline="0" dirty="0"/>
              <a:t> through government programs. These </a:t>
            </a:r>
            <a:r>
              <a:rPr lang="en-CA" altLang="en-US" dirty="0"/>
              <a:t>will emphasize French language development through authentic experiences and encourage a love of language learning and French culture. Doing a bilingual exchange or participating in summer programs can dramatically improve a learner’s confidence and ability in French at the same time as developing lifelong friendships in a fun and engaging way.</a:t>
            </a:r>
          </a:p>
          <a:p>
            <a:pPr marL="457200" indent="-457200"/>
            <a:r>
              <a:rPr lang="en-US" altLang="en-US" b="0" dirty="0"/>
              <a:t>For more information about summer and exchange programs for Grade 6 – 12 students, please visit the link provided.</a:t>
            </a:r>
            <a:endParaRPr lang="en-CA" altLang="en-US" b="0" baseline="0"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177EC2-F4C1-4361-B0BA-48B660E451A2}" type="slidenum">
              <a:rPr lang="en-CA" altLang="en-US" sz="1200"/>
              <a:pPr/>
              <a:t>20</a:t>
            </a:fld>
            <a:endParaRPr lang="en-CA" altLang="en-US" sz="1200"/>
          </a:p>
        </p:txBody>
      </p:sp>
    </p:spTree>
    <p:extLst>
      <p:ext uri="{BB962C8B-B14F-4D97-AF65-F5344CB8AC3E}">
        <p14:creationId xmlns:p14="http://schemas.microsoft.com/office/powerpoint/2010/main" val="2966312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dirty="0"/>
              <a:t>What do I need to know if my school is participating in the LLO initiative?</a:t>
            </a:r>
          </a:p>
          <a:p>
            <a:pPr marL="457200" indent="-457200"/>
            <a:r>
              <a:rPr lang="en-US" dirty="0"/>
              <a:t>French Second Language learning will continue, grow, and be supported at your school.</a:t>
            </a:r>
          </a:p>
          <a:p>
            <a:pPr marL="457200" indent="-457200"/>
            <a:endParaRPr lang="en-US" dirty="0"/>
          </a:p>
          <a:p>
            <a:pPr marL="457200" indent="-457200"/>
            <a:r>
              <a:rPr lang="en-US" dirty="0"/>
              <a:t>What are the benefits of LLO?	</a:t>
            </a:r>
          </a:p>
          <a:p>
            <a:pPr marL="457200" indent="-457200"/>
            <a:r>
              <a:rPr lang="en-US" dirty="0"/>
              <a:t>Schools and their learning community work collaboratively to create a French Second Language program based on best practice and the specific needs of their learners within their context.</a:t>
            </a:r>
          </a:p>
          <a:p>
            <a:pPr marL="457200" indent="-457200"/>
            <a:endParaRPr lang="en-US" dirty="0"/>
          </a:p>
          <a:p>
            <a:pPr marL="457200" indent="-457200"/>
            <a:r>
              <a:rPr lang="en-US" dirty="0"/>
              <a:t>How do I get more information about my school’s prototype plans?</a:t>
            </a:r>
          </a:p>
          <a:p>
            <a:pPr marL="457200" indent="-457200"/>
            <a:r>
              <a:rPr lang="en-US" dirty="0"/>
              <a:t>Please contact your school directly.</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21</a:t>
            </a:fld>
            <a:endParaRPr lang="en-CA" altLang="en-US" sz="1200"/>
          </a:p>
        </p:txBody>
      </p:sp>
    </p:spTree>
    <p:extLst>
      <p:ext uri="{BB962C8B-B14F-4D97-AF65-F5344CB8AC3E}">
        <p14:creationId xmlns:p14="http://schemas.microsoft.com/office/powerpoint/2010/main" val="3039778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a:t>Thank you for your interest in New Brunswick’s French second language programs. If you have additional questions about current programs, please contact your local school district.</a:t>
            </a:r>
          </a:p>
          <a:p>
            <a:r>
              <a:rPr lang="en-CA" sz="1200" kern="1200">
                <a:solidFill>
                  <a:schemeClr val="tx1"/>
                </a:solidFill>
                <a:effectLst/>
                <a:latin typeface="+mn-lt"/>
                <a:ea typeface="+mn-ea"/>
                <a:cs typeface="+mn-cs"/>
              </a:rPr>
              <a:t> </a:t>
            </a:r>
          </a:p>
          <a:p>
            <a:endParaRPr lang="en-CA" altLang="en-US"/>
          </a:p>
          <a:p>
            <a:endParaRPr lang="en-CA" altLang="en-US" sz="3200" b="1"/>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D52FEFD-2B67-4373-B73C-9FB7B6109524}" type="slidenum">
              <a:rPr lang="en-CA" altLang="en-US" sz="1200"/>
              <a:pPr/>
              <a:t>22</a:t>
            </a:fld>
            <a:endParaRPr lang="en-CA" altLang="en-US" sz="1200"/>
          </a:p>
        </p:txBody>
      </p:sp>
    </p:spTree>
    <p:extLst>
      <p:ext uri="{BB962C8B-B14F-4D97-AF65-F5344CB8AC3E}">
        <p14:creationId xmlns:p14="http://schemas.microsoft.com/office/powerpoint/2010/main" val="425596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solidFill>
                  <a:srgbClr val="000000"/>
                </a:solidFill>
              </a:rPr>
              <a:t>There are multiple French programs in New Brunswick:  </a:t>
            </a:r>
          </a:p>
          <a:p>
            <a:pPr marL="457200" indent="-457200"/>
            <a:r>
              <a:rPr lang="en-CA" altLang="en-US" dirty="0">
                <a:solidFill>
                  <a:srgbClr val="000000"/>
                </a:solidFill>
              </a:rPr>
              <a:t>Pre-intensive, Intensive and Post-Intensive French are offered in all schools for English Prime students. As well, all students in the primary grades participate in French language and cultural learning experiences to support positive attitudes and introduce some simple French vocabulary.  In some schools, elementary students may be learning French through FLORA resources.</a:t>
            </a:r>
          </a:p>
          <a:p>
            <a:pPr marL="457200" indent="-457200"/>
            <a:r>
              <a:rPr lang="en-US" altLang="en-US" dirty="0">
                <a:solidFill>
                  <a:srgbClr val="000000"/>
                </a:solidFill>
              </a:rPr>
              <a:t>Where offered, students may enter French Immersion in Grade 1 or in Grade 6,  based on the guidelines outlined in Provincial Policy 309. </a:t>
            </a:r>
            <a:endParaRPr lang="en-CA" altLang="en-US" dirty="0">
              <a:solidFill>
                <a:srgbClr val="000000"/>
              </a:solidFill>
            </a:endParaRPr>
          </a:p>
          <a:p>
            <a:pPr marL="457200" indent="-457200">
              <a:buFont typeface="Wingdings" panose="05000000000000000000" pitchFamily="2" charset="2"/>
              <a:buNone/>
            </a:pPr>
            <a:r>
              <a:rPr lang="en-CA" altLang="en-US" dirty="0">
                <a:solidFill>
                  <a:srgbClr val="FF0000"/>
                </a:solidFill>
              </a:rPr>
              <a:t>For all programs, French is compulsory until the end of Grade 10. In Grades 11 and 12, there are additional opportunities to build French Language skills. </a:t>
            </a:r>
          </a:p>
          <a:p>
            <a:pPr marL="457200" marR="0" lvl="0" indent="-45720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altLang="en-US" i="0" dirty="0"/>
              <a:t>Each French Second Language program is guided by achievement indicators that describe the desired levels for speaking, reading and writing in French. Students are provided with opportunities to use French in various contexts while building their language skills. </a:t>
            </a:r>
          </a:p>
          <a:p>
            <a:pPr marL="457200" indent="-457200">
              <a:buFont typeface="Wingdings" panose="05000000000000000000" pitchFamily="2" charset="2"/>
              <a:buNone/>
            </a:pPr>
            <a:endParaRPr lang="en-CA" altLang="en-US" dirty="0">
              <a:solidFill>
                <a:srgbClr val="000000"/>
              </a:solidFill>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3</a:t>
            </a:fld>
            <a:endParaRPr lang="en-CA" altLang="en-US" sz="1200"/>
          </a:p>
        </p:txBody>
      </p:sp>
    </p:spTree>
    <p:extLst>
      <p:ext uri="{BB962C8B-B14F-4D97-AF65-F5344CB8AC3E}">
        <p14:creationId xmlns:p14="http://schemas.microsoft.com/office/powerpoint/2010/main" val="420905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b="0" dirty="0"/>
              <a:t>CEFR stands for:  Common European Framework of Reference.</a:t>
            </a:r>
          </a:p>
          <a:p>
            <a:pPr marL="457200" indent="-457200"/>
            <a:r>
              <a:rPr lang="en-US" altLang="fr-FR" b="0" dirty="0"/>
              <a:t>This is an internationally recognized framework for additional language learning – that provides descriptors for listening, speaking, interacting, reading, and writing on a six-level scale.</a:t>
            </a:r>
          </a:p>
          <a:p>
            <a:pPr marL="457200" indent="-457200"/>
            <a:r>
              <a:rPr lang="en-US" altLang="fr-FR" b="0" dirty="0"/>
              <a:t>It highlights the progression of bilingualism and demonstrates that language learning is a life-long journey.</a:t>
            </a:r>
          </a:p>
          <a:p>
            <a:endParaRPr lang="en-CA" altLang="fr-FR" dirty="0"/>
          </a:p>
          <a:p>
            <a:pPr marL="457200" indent="-457200"/>
            <a:r>
              <a:rPr lang="en-US" altLang="fr-FR" b="0" dirty="0"/>
              <a:t>New Brunswick has introduced CEFR-based posters to help learners understand their progress in French.</a:t>
            </a:r>
          </a:p>
          <a:p>
            <a:pPr marL="457200" indent="-457200"/>
            <a:r>
              <a:rPr lang="en-US" altLang="fr-FR" b="0" dirty="0"/>
              <a:t>The proficiency levels are based on the levels described in the CEFR. They are available in English and French.</a:t>
            </a:r>
          </a:p>
          <a:p>
            <a:pPr marL="457200" indent="-457200"/>
            <a:endParaRPr lang="en-US" altLang="fr-FR" b="0" dirty="0"/>
          </a:p>
          <a:p>
            <a:endParaRPr lang="en-CA" altLang="fr-FR" dirty="0"/>
          </a:p>
          <a:p>
            <a:endParaRPr lang="en-CA" altLang="fr-FR" baseline="0" dirty="0"/>
          </a:p>
          <a:p>
            <a:endParaRPr lang="en-CA" altLang="fr-FR"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CED876B-E4C9-43C9-B04D-5EB1CC41C1C3}" type="slidenum">
              <a:rPr lang="en-CA" altLang="en-US" sz="1200"/>
              <a:pPr/>
              <a:t>4</a:t>
            </a:fld>
            <a:endParaRPr lang="en-CA" altLang="en-US" sz="1200"/>
          </a:p>
        </p:txBody>
      </p:sp>
    </p:spTree>
    <p:extLst>
      <p:ext uri="{BB962C8B-B14F-4D97-AF65-F5344CB8AC3E}">
        <p14:creationId xmlns:p14="http://schemas.microsoft.com/office/powerpoint/2010/main" val="11537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l">
              <a:spcBef>
                <a:spcPct val="0"/>
              </a:spcBef>
              <a:buNone/>
              <a:defRPr/>
            </a:pPr>
            <a:r>
              <a:rPr lang="en-CA" altLang="en-US" dirty="0"/>
              <a:t>There are achievement indicators for each French Second Language program.  Keep in mind that the level of French that learners attain will vary from on student to another, in the same way as performance varies in other subject areas. </a:t>
            </a:r>
          </a:p>
          <a:p>
            <a:pPr marL="457200" marR="0" indent="-457200" algn="l" defTabSz="914400" rtl="0" eaLnBrk="0" fontAlgn="base" latinLnBrk="0" hangingPunct="0">
              <a:lnSpc>
                <a:spcPct val="100000"/>
              </a:lnSpc>
              <a:spcBef>
                <a:spcPct val="30000"/>
              </a:spcBef>
              <a:spcAft>
                <a:spcPct val="0"/>
              </a:spcAft>
              <a:buClrTx/>
              <a:buSzTx/>
              <a:buFontTx/>
              <a:buNone/>
              <a:tabLst/>
              <a:defRPr/>
            </a:pPr>
            <a:endParaRPr lang="en-CA" altLang="en-US" dirty="0"/>
          </a:p>
          <a:p>
            <a:pPr marL="457200" marR="0" indent="-457200" algn="l" defTabSz="914400" rtl="0" eaLnBrk="0" fontAlgn="base" latinLnBrk="0" hangingPunct="0">
              <a:lnSpc>
                <a:spcPct val="100000"/>
              </a:lnSpc>
              <a:spcBef>
                <a:spcPct val="30000"/>
              </a:spcBef>
              <a:spcAft>
                <a:spcPct val="0"/>
              </a:spcAft>
              <a:buClrTx/>
              <a:buSzTx/>
              <a:buFontTx/>
              <a:buNone/>
              <a:tabLst/>
              <a:defRPr/>
            </a:pPr>
            <a:r>
              <a:rPr lang="en-CA" altLang="en-US" dirty="0"/>
              <a:t>Hover the mouse</a:t>
            </a:r>
            <a:r>
              <a:rPr lang="en-CA" altLang="en-US" baseline="0" dirty="0"/>
              <a:t> over each audio </a:t>
            </a:r>
            <a:r>
              <a:rPr lang="en-CA" altLang="en-US" dirty="0"/>
              <a:t>icon to reveal the audio control bar. Then, click on the play icon </a:t>
            </a:r>
            <a:r>
              <a:rPr lang="en-US" altLang="en-US" dirty="0"/>
              <a:t>to hear examples of what to expect at various levels.</a:t>
            </a:r>
            <a:endParaRPr lang="en-CA" altLang="en-US" dirty="0"/>
          </a:p>
          <a:p>
            <a:pPr marL="457200" indent="-457200"/>
            <a:endParaRPr lang="en-CA" altLang="en-US" dirty="0"/>
          </a:p>
          <a:p>
            <a:pPr marL="457200" indent="-457200"/>
            <a:endParaRPr lang="en-CA" altLang="en-US" dirty="0"/>
          </a:p>
          <a:p>
            <a:endParaRPr lang="en-CA" altLang="en-US" dirty="0"/>
          </a:p>
          <a:p>
            <a:endParaRPr lang="en-CA" altLang="en-US" dirty="0"/>
          </a:p>
          <a:p>
            <a:endParaRPr lang="en-CA"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A16A5B-6C67-4357-AB07-CC1077E7CA30}" type="slidenum">
              <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44900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BE7157-A500-4C38-AF02-4E43601D7C5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next part of this presentation will take a look at the various language programs that are offered in New Brunswick. Please note, the prescribed programs in this presentation may not be exactly as described if your school is participating in the Language Learning Opportunities prototypes. Under this initiative, school teams are using an innovation design process to improve French language learning which may result in adjustments. </a:t>
            </a: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Now let’s look at the English Prime program. </a:t>
            </a:r>
          </a:p>
          <a:p>
            <a:endParaRPr lang="en-US" sz="1200" kern="1200" dirty="0">
              <a:solidFill>
                <a:schemeClr val="tx1"/>
              </a:solidFill>
              <a:effectLst/>
              <a:latin typeface="+mn-lt"/>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9250" marR="0" lvl="0" indent="-349250" algn="l" defTabSz="914400" rtl="0" eaLnBrk="0" fontAlgn="base" latinLnBrk="0" hangingPunct="0">
              <a:lnSpc>
                <a:spcPct val="100000"/>
              </a:lnSpc>
              <a:spcBef>
                <a:spcPts val="0"/>
              </a:spcBef>
              <a:spcAft>
                <a:spcPts val="600"/>
              </a:spcAft>
              <a:buClrTx/>
              <a:buSzTx/>
              <a:buFontTx/>
              <a:buNone/>
              <a:tabLst/>
              <a:defRPr/>
            </a:pPr>
            <a:r>
              <a:rPr lang="en-CA" altLang="en-US" dirty="0">
                <a:solidFill>
                  <a:srgbClr val="000000"/>
                </a:solidFill>
              </a:rPr>
              <a:t>For all learners in the English Prime Program in grades K-4, French</a:t>
            </a:r>
            <a:r>
              <a:rPr lang="en-US" altLang="en-US" sz="1200" baseline="0" dirty="0"/>
              <a:t> instruction starts with an introduction to language and cultural experiences. Some schools are using FLORA resources for this purpose. In Grade 4, learners will be introduced to more explicit French language learning. In Grade 5, EP students learn French in an i</a:t>
            </a:r>
            <a:r>
              <a:rPr lang="en-US" altLang="en-US" sz="1200" dirty="0"/>
              <a:t>ntensive 5-month block. In </a:t>
            </a:r>
            <a:r>
              <a:rPr lang="en-US" altLang="en-US" sz="1200" dirty="0">
                <a:solidFill>
                  <a:schemeClr val="tx1"/>
                </a:solidFill>
                <a:latin typeface="+mn-lt"/>
              </a:rPr>
              <a:t>Grade 6, students may enroll in late immersion in schools where </a:t>
            </a:r>
            <a:r>
              <a:rPr lang="en-US" altLang="en-US" sz="1200" dirty="0">
                <a:solidFill>
                  <a:schemeClr val="tx1"/>
                </a:solidFill>
                <a:highlight>
                  <a:srgbClr val="FFFF00"/>
                </a:highlight>
                <a:latin typeface="+mn-lt"/>
              </a:rPr>
              <a:t>the program is </a:t>
            </a:r>
            <a:r>
              <a:rPr lang="en-US" altLang="en-US" sz="1200" dirty="0">
                <a:solidFill>
                  <a:schemeClr val="tx1"/>
                </a:solidFill>
                <a:latin typeface="+mn-lt"/>
              </a:rPr>
              <a:t>available or will continue with a required Post Intensive French course in their schedule until the end of Grade 10. They can choose to continue F</a:t>
            </a:r>
            <a:r>
              <a:rPr lang="en-CA" altLang="en-US" sz="1200" dirty="0" err="1"/>
              <a:t>rench</a:t>
            </a:r>
            <a:r>
              <a:rPr lang="en-CA" altLang="en-US" sz="1200" dirty="0"/>
              <a:t> courses in Grades 11-12 – including language arts and other subjects offered in their school. </a:t>
            </a:r>
          </a:p>
          <a:p>
            <a:pPr marL="342900" indent="-342900">
              <a:spcBef>
                <a:spcPct val="0"/>
              </a:spcBef>
              <a:spcAft>
                <a:spcPts val="1200"/>
              </a:spcAft>
            </a:pPr>
            <a:endParaRPr lang="en-US" altLang="en-US" sz="1200" dirty="0">
              <a:solidFill>
                <a:schemeClr val="tx1"/>
              </a:solidFill>
              <a:latin typeface="+mn-lt"/>
            </a:endParaRPr>
          </a:p>
          <a:p>
            <a:pPr marL="342900" indent="-342900">
              <a:spcBef>
                <a:spcPts val="0"/>
              </a:spcBef>
              <a:spcAft>
                <a:spcPts val="600"/>
              </a:spcAft>
            </a:pPr>
            <a:endParaRPr lang="en-CA" altLang="en-US" sz="1200" dirty="0"/>
          </a:p>
          <a:p>
            <a:endParaRPr lang="en-CA" altLang="en-US" b="1" dirty="0">
              <a:solidFill>
                <a:srgbClr val="000000"/>
              </a:solidFill>
            </a:endParaRPr>
          </a:p>
          <a:p>
            <a:endParaRPr lang="en-CA" altLang="en-US" dirty="0">
              <a:solidFill>
                <a:srgbClr val="000000"/>
              </a:solidFill>
            </a:endParaRPr>
          </a:p>
          <a:p>
            <a:pPr eaLnBrk="1" hangingPunct="1">
              <a:spcBef>
                <a:spcPct val="0"/>
              </a:spcBef>
            </a:pPr>
            <a:endParaRPr lang="en-CA" altLang="en-US" dirty="0"/>
          </a:p>
          <a:p>
            <a:endParaRPr lang="en-CA" altLang="en-US" dirty="0">
              <a:solidFill>
                <a:srgbClr val="000000"/>
              </a:solidFill>
            </a:endParaRPr>
          </a:p>
          <a:p>
            <a:endParaRPr lang="en-CA" altLang="en-US" dirty="0">
              <a:solidFill>
                <a:srgbClr val="000000"/>
              </a:solidFill>
            </a:endParaRPr>
          </a:p>
          <a:p>
            <a:pPr eaLnBrk="1" hangingPunct="1">
              <a:spcBef>
                <a:spcPct val="0"/>
              </a:spcBef>
            </a:pPr>
            <a:endParaRPr lang="en-CA"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A98C893-7AB7-4F5B-97F2-B8C5F0E4A683}" type="slidenum">
              <a:rPr lang="en-CA" altLang="en-US" sz="1200"/>
              <a:pPr/>
              <a:t>7</a:t>
            </a:fld>
            <a:endParaRPr lang="en-CA" altLang="en-US" sz="1200"/>
          </a:p>
        </p:txBody>
      </p:sp>
    </p:spTree>
    <p:extLst>
      <p:ext uri="{BB962C8B-B14F-4D97-AF65-F5344CB8AC3E}">
        <p14:creationId xmlns:p14="http://schemas.microsoft.com/office/powerpoint/2010/main" val="86126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buFontTx/>
              <a:buNone/>
            </a:pPr>
            <a:r>
              <a:rPr lang="en-US" altLang="en-US" sz="2000" b="1" dirty="0">
                <a:solidFill>
                  <a:schemeClr val="tx1"/>
                </a:solidFill>
                <a:latin typeface="+mn-lt"/>
              </a:rPr>
              <a:t>FLORA (French Learning Opportunities for Rural Areas):</a:t>
            </a:r>
          </a:p>
          <a:p>
            <a:pPr lvl="1" eaLnBrk="1" hangingPunct="1">
              <a:spcBef>
                <a:spcPts val="0"/>
              </a:spcBef>
              <a:buFontTx/>
              <a:buNone/>
              <a:defRPr/>
            </a:pPr>
            <a:r>
              <a:rPr lang="en-US" altLang="en-US" sz="1800" dirty="0">
                <a:solidFill>
                  <a:schemeClr val="tx1"/>
                </a:solidFill>
                <a:latin typeface="+mn-lt"/>
                <a:cs typeface="Arial" panose="020B0604020202020204" pitchFamily="34" charset="0"/>
              </a:rPr>
              <a:t>Is a made-in-New Brunswick French resource for early language acquisition that includes educational songs, animated characters, readings and activities</a:t>
            </a:r>
          </a:p>
          <a:p>
            <a:pPr lvl="1" eaLnBrk="1" hangingPunct="1">
              <a:spcBef>
                <a:spcPts val="0"/>
              </a:spcBef>
              <a:buFontTx/>
              <a:buNone/>
              <a:defRPr/>
            </a:pPr>
            <a:r>
              <a:rPr lang="en-US" altLang="en-US" sz="1800" dirty="0">
                <a:solidFill>
                  <a:schemeClr val="tx1"/>
                </a:solidFill>
                <a:highlight>
                  <a:srgbClr val="FFFF00"/>
                </a:highlight>
                <a:latin typeface="+mn-lt"/>
                <a:cs typeface="Arial" panose="020B0604020202020204" pitchFamily="34" charset="0"/>
              </a:rPr>
              <a:t>The resources are flexible and online materials can be accessed from home.</a:t>
            </a:r>
          </a:p>
          <a:p>
            <a:pPr lvl="1" eaLnBrk="1" hangingPunct="1">
              <a:spcBef>
                <a:spcPts val="0"/>
              </a:spcBef>
              <a:buFontTx/>
              <a:buNone/>
              <a:defRPr/>
            </a:pPr>
            <a:r>
              <a:rPr lang="en-US" altLang="en-US" sz="1800" dirty="0">
                <a:solidFill>
                  <a:schemeClr val="tx1"/>
                </a:solidFill>
                <a:latin typeface="+mn-lt"/>
                <a:cs typeface="Arial" panose="020B0604020202020204" pitchFamily="34" charset="0"/>
              </a:rPr>
              <a:t>It is used in some schools in K-3 to introduce French culture and language, as well as in grade 4 to prepare for Grade 5 Intensive French.</a:t>
            </a:r>
          </a:p>
          <a:p>
            <a:pPr lvl="1" eaLnBrk="1" hangingPunct="1">
              <a:spcBef>
                <a:spcPts val="0"/>
              </a:spcBef>
              <a:buFontTx/>
              <a:buNone/>
              <a:defRPr/>
            </a:pPr>
            <a:endParaRPr lang="en-US" altLang="en-US" sz="1800" dirty="0">
              <a:solidFill>
                <a:schemeClr val="tx1"/>
              </a:solidFill>
              <a:highlight>
                <a:srgbClr val="FFFF00"/>
              </a:highlight>
              <a:latin typeface="+mn-lt"/>
              <a:cs typeface="Arial" panose="020B0604020202020204" pitchFamily="34" charset="0"/>
            </a:endParaRPr>
          </a:p>
          <a:p>
            <a:pPr marL="457200" indent="-457200"/>
            <a:endParaRPr 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8</a:t>
            </a:fld>
            <a:endParaRPr lang="en-CA" altLang="en-US" sz="1200"/>
          </a:p>
        </p:txBody>
      </p:sp>
    </p:spTree>
    <p:extLst>
      <p:ext uri="{BB962C8B-B14F-4D97-AF65-F5344CB8AC3E}">
        <p14:creationId xmlns:p14="http://schemas.microsoft.com/office/powerpoint/2010/main" val="239920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ts val="0"/>
              </a:spcBef>
              <a:spcAft>
                <a:spcPts val="600"/>
              </a:spcAft>
            </a:pPr>
            <a:r>
              <a:rPr lang="en-CA" altLang="en-US" dirty="0"/>
              <a:t>In Grade 5, there are 2 blocks: for 5 months, 60% of the day is in French. The other 5 months, 9% of the day is in French. The Intensive block uses a literacy-based approach to develop students’ capacity to speak, read and write in French. In Grade 5, some subject areas are compacted and instructed during the non-intensive block.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CA" altLang="en-US"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altLang="en-US" dirty="0">
                <a:solidFill>
                  <a:srgbClr val="000000"/>
                </a:solidFill>
              </a:rPr>
              <a:t>The Intensive French Block can be offered in either term, as demonstrated by the arrows in the first table. During this block, t</a:t>
            </a:r>
            <a:r>
              <a:rPr lang="en-US" altLang="en-US" b="0" dirty="0">
                <a:solidFill>
                  <a:srgbClr val="000000"/>
                </a:solidFill>
              </a:rPr>
              <a:t>here is a heavy emphasis on language arts which is beneficial to learners’ overall language development in both French and in English.</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CA" b="0" dirty="0"/>
          </a:p>
          <a:p>
            <a:pPr marL="0" marR="0" lvl="0" indent="0" algn="l" defTabSz="914400" rtl="0" eaLnBrk="1" fontAlgn="base" latinLnBrk="0" hangingPunct="1">
              <a:lnSpc>
                <a:spcPct val="100000"/>
              </a:lnSpc>
              <a:spcBef>
                <a:spcPct val="0"/>
              </a:spcBef>
              <a:spcAft>
                <a:spcPct val="0"/>
              </a:spcAft>
              <a:buClrTx/>
              <a:buSzTx/>
              <a:buFontTx/>
              <a:buNone/>
              <a:tabLst/>
              <a:defRPr/>
            </a:pPr>
            <a:r>
              <a:rPr lang="en-CA" b="0" dirty="0"/>
              <a:t>The second table</a:t>
            </a:r>
            <a:r>
              <a:rPr lang="en-CA" b="0" baseline="0" dirty="0"/>
              <a:t> represents a typical day in both the Intensive and the non-Intensive blocks in grade 5. </a:t>
            </a:r>
            <a:endParaRPr lang="en-CA" b="0" dirty="0"/>
          </a:p>
          <a:p>
            <a:pPr eaLnBrk="1" hangingPunct="1">
              <a:spcBef>
                <a:spcPct val="0"/>
              </a:spcBef>
            </a:pPr>
            <a:endParaRPr lang="en-CA"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96C9DED-F061-40FE-92B8-5E0C33DD8A08}" type="slidenum">
              <a:rPr lang="en-CA" altLang="en-US" sz="1200"/>
              <a:pPr/>
              <a:t>9</a:t>
            </a:fld>
            <a:endParaRPr lang="en-CA" altLang="en-US" sz="1200"/>
          </a:p>
        </p:txBody>
      </p:sp>
    </p:spTree>
    <p:extLst>
      <p:ext uri="{BB962C8B-B14F-4D97-AF65-F5344CB8AC3E}">
        <p14:creationId xmlns:p14="http://schemas.microsoft.com/office/powerpoint/2010/main" val="21608030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3.png"/><Relationship Id="rId18" Type="http://schemas.openxmlformats.org/officeDocument/2006/relationships/image" Target="../media/image8.sv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2.svg"/><Relationship Id="rId17" Type="http://schemas.openxmlformats.org/officeDocument/2006/relationships/image" Target="../media/image7.png"/><Relationship Id="rId2" Type="http://schemas.openxmlformats.org/officeDocument/2006/relationships/tags" Target="../tags/tag8.xml"/><Relationship Id="rId16" Type="http://schemas.openxmlformats.org/officeDocument/2006/relationships/image" Target="../media/image6.svg"/><Relationship Id="rId20" Type="http://schemas.openxmlformats.org/officeDocument/2006/relationships/image" Target="../media/image10.sv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1.png"/><Relationship Id="rId5" Type="http://schemas.openxmlformats.org/officeDocument/2006/relationships/tags" Target="../tags/tag11.xml"/><Relationship Id="rId15" Type="http://schemas.openxmlformats.org/officeDocument/2006/relationships/image" Target="../media/image5.png"/><Relationship Id="rId10" Type="http://schemas.openxmlformats.org/officeDocument/2006/relationships/slideMaster" Target="../slideMasters/slideMaster1.xml"/><Relationship Id="rId19" Type="http://schemas.openxmlformats.org/officeDocument/2006/relationships/image" Target="../media/image9.png"/><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rple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9FC5D7-241C-4E1E-B584-D28297117C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4" name="Group 3">
            <a:extLst>
              <a:ext uri="{FF2B5EF4-FFF2-40B4-BE49-F238E27FC236}">
                <a16:creationId xmlns:a16="http://schemas.microsoft.com/office/drawing/2014/main" id="{74FB03BF-1488-46F4-95ED-7EAEF1A716D9}"/>
              </a:ext>
            </a:extLst>
          </p:cNvPr>
          <p:cNvGrpSpPr/>
          <p:nvPr userDrawn="1"/>
        </p:nvGrpSpPr>
        <p:grpSpPr>
          <a:xfrm>
            <a:off x="-4012" y="-1"/>
            <a:ext cx="232612" cy="6692814"/>
            <a:chOff x="-4012" y="-1"/>
            <a:chExt cx="232612" cy="6692814"/>
          </a:xfrm>
        </p:grpSpPr>
        <p:grpSp>
          <p:nvGrpSpPr>
            <p:cNvPr id="5" name="Group 4">
              <a:extLst>
                <a:ext uri="{FF2B5EF4-FFF2-40B4-BE49-F238E27FC236}">
                  <a16:creationId xmlns:a16="http://schemas.microsoft.com/office/drawing/2014/main" id="{45442A4D-9E88-4BA0-A166-F9D0496F2DD6}"/>
                </a:ext>
              </a:extLst>
            </p:cNvPr>
            <p:cNvGrpSpPr/>
            <p:nvPr/>
          </p:nvGrpSpPr>
          <p:grpSpPr>
            <a:xfrm>
              <a:off x="0" y="-1"/>
              <a:ext cx="228600" cy="6692814"/>
              <a:chOff x="-3652568" y="-31310"/>
              <a:chExt cx="618141" cy="6858000"/>
            </a:xfrm>
          </p:grpSpPr>
          <p:pic>
            <p:nvPicPr>
              <p:cNvPr id="11" name="Graphic 10">
                <a:extLst>
                  <a:ext uri="{FF2B5EF4-FFF2-40B4-BE49-F238E27FC236}">
                    <a16:creationId xmlns:a16="http://schemas.microsoft.com/office/drawing/2014/main" id="{F8045B85-33B3-4324-9329-F75D5BA31C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2" name="Graphic 11">
                <a:extLst>
                  <a:ext uri="{FF2B5EF4-FFF2-40B4-BE49-F238E27FC236}">
                    <a16:creationId xmlns:a16="http://schemas.microsoft.com/office/drawing/2014/main" id="{C7CAF8E1-0BF7-4C59-AC2D-5928CF6223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3" name="Graphic 12">
                <a:extLst>
                  <a:ext uri="{FF2B5EF4-FFF2-40B4-BE49-F238E27FC236}">
                    <a16:creationId xmlns:a16="http://schemas.microsoft.com/office/drawing/2014/main" id="{094186CE-47CA-4877-8308-1AFC3B3A0A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4" name="Graphic 13">
                <a:extLst>
                  <a:ext uri="{FF2B5EF4-FFF2-40B4-BE49-F238E27FC236}">
                    <a16:creationId xmlns:a16="http://schemas.microsoft.com/office/drawing/2014/main" id="{A5F53B6C-4157-4702-BED1-EF4359DD3F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6" name="Group 5">
              <a:extLst>
                <a:ext uri="{FF2B5EF4-FFF2-40B4-BE49-F238E27FC236}">
                  <a16:creationId xmlns:a16="http://schemas.microsoft.com/office/drawing/2014/main" id="{85982691-298D-4C5F-8600-F12B4FE002EA}"/>
                </a:ext>
              </a:extLst>
            </p:cNvPr>
            <p:cNvGrpSpPr/>
            <p:nvPr/>
          </p:nvGrpSpPr>
          <p:grpSpPr>
            <a:xfrm>
              <a:off x="-4012" y="-1"/>
              <a:ext cx="121401" cy="6692814"/>
              <a:chOff x="-3652568" y="-31310"/>
              <a:chExt cx="618141" cy="6858000"/>
            </a:xfrm>
          </p:grpSpPr>
          <p:pic>
            <p:nvPicPr>
              <p:cNvPr id="7" name="Graphic 6">
                <a:extLst>
                  <a:ext uri="{FF2B5EF4-FFF2-40B4-BE49-F238E27FC236}">
                    <a16:creationId xmlns:a16="http://schemas.microsoft.com/office/drawing/2014/main" id="{710D5053-DD24-477D-9CC9-83B1378445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8" name="Graphic 7">
                <a:extLst>
                  <a:ext uri="{FF2B5EF4-FFF2-40B4-BE49-F238E27FC236}">
                    <a16:creationId xmlns:a16="http://schemas.microsoft.com/office/drawing/2014/main" id="{802A8684-29F6-4351-9964-B468A0BD15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9" name="Graphic 8">
                <a:extLst>
                  <a:ext uri="{FF2B5EF4-FFF2-40B4-BE49-F238E27FC236}">
                    <a16:creationId xmlns:a16="http://schemas.microsoft.com/office/drawing/2014/main" id="{D6EC5331-B775-4EAA-AD3F-931CDC35C6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0" name="Graphic 9">
                <a:extLst>
                  <a:ext uri="{FF2B5EF4-FFF2-40B4-BE49-F238E27FC236}">
                    <a16:creationId xmlns:a16="http://schemas.microsoft.com/office/drawing/2014/main" id="{8741F7A5-2639-4420-AD44-09CEAAFB5D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5" name="Rectangle 14">
            <a:extLst>
              <a:ext uri="{FF2B5EF4-FFF2-40B4-BE49-F238E27FC236}">
                <a16:creationId xmlns:a16="http://schemas.microsoft.com/office/drawing/2014/main" id="{79DF5F9C-CC68-4797-9B30-0AE3F8AB9FA1}"/>
              </a:ext>
            </a:extLst>
          </p:cNvPr>
          <p:cNvSpPr/>
          <p:nvPr userDrawn="1"/>
        </p:nvSpPr>
        <p:spPr bwMode="auto">
          <a:xfrm>
            <a:off x="228600" y="0"/>
            <a:ext cx="11963400" cy="914400"/>
          </a:xfrm>
          <a:prstGeom prst="rect">
            <a:avLst/>
          </a:prstGeom>
          <a:solidFill>
            <a:srgbClr val="7D2A8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212985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ange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4317955-448B-453D-B63C-78977E6965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B85097E2-9FC7-4D61-AF86-909CC095507B}"/>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54FBADD7-C425-48C7-8597-8CC5CF852D79}"/>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E84FC02B-685C-46CD-8FF1-4FD57F85CB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3CCD7DC3-EBE1-4BB1-A8B5-D2776ACA58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D5C9DA70-5D3B-4A5A-BCED-57239DA2B6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F8C90299-09D3-4818-823C-72D59661F9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762B03A-37FB-41B3-B26B-80DAD70709CC}"/>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3B22A8FB-A836-47BF-9537-1475A31821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35304178-5990-4F6B-94A7-4D51DE5DB1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B8840375-EA4F-484E-86DD-67404A5F8A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203C6910-268D-4594-9118-B7AFA6669F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5375643-5EDD-4B54-84BF-207FA716EEFB}"/>
              </a:ext>
            </a:extLst>
          </p:cNvPr>
          <p:cNvSpPr/>
          <p:nvPr userDrawn="1"/>
        </p:nvSpPr>
        <p:spPr bwMode="auto">
          <a:xfrm>
            <a:off x="228600" y="0"/>
            <a:ext cx="11963400" cy="914400"/>
          </a:xfrm>
          <a:prstGeom prst="rect">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36574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3400055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blue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95DAF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4024178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er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custDataLst>
                  <p:tags r:id="rId6"/>
                </p:custDataLst>
              </p:nvPr>
            </p:nvPicPr>
            <p:blipFill>
              <a:blip r:embed="rId13">
                <a:extLst>
                  <a:ext uri="{96DAC541-7B7A-43D3-8B79-37D633B846F1}">
                    <asvg:svgBlip xmlns:asvg="http://schemas.microsoft.com/office/drawing/2016/SVG/main" r:embed="rId14"/>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custDataLst>
                  <p:tags r:id="rId7"/>
                </p:custDataLst>
              </p:nvPr>
            </p:nvPicPr>
            <p:blipFill>
              <a:blip r:embed="rId15">
                <a:extLst>
                  <a:ext uri="{96DAC541-7B7A-43D3-8B79-37D633B846F1}">
                    <asvg:svgBlip xmlns:asvg="http://schemas.microsoft.com/office/drawing/2016/SVG/main" r:embed="rId16"/>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custDataLst>
                  <p:tags r:id="rId8"/>
                </p:custDataLst>
              </p:nvPr>
            </p:nvPicPr>
            <p:blipFill>
              <a:blip r:embed="rId17">
                <a:extLst>
                  <a:ext uri="{96DAC541-7B7A-43D3-8B79-37D633B846F1}">
                    <asvg:svgBlip xmlns:asvg="http://schemas.microsoft.com/office/drawing/2016/SVG/main" r:embed="rId18"/>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custDataLst>
                  <p:tags r:id="rId9"/>
                </p:custDataLst>
              </p:nvPr>
            </p:nvPicPr>
            <p:blipFill>
              <a:blip r:embed="rId19">
                <a:extLst>
                  <a:ext uri="{96DAC541-7B7A-43D3-8B79-37D633B846F1}">
                    <asvg:svgBlip xmlns:asvg="http://schemas.microsoft.com/office/drawing/2016/SVG/main" r:embed="rId20"/>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custDataLst>
                  <p:tags r:id="rId2"/>
                </p:custDataLst>
              </p:nvPr>
            </p:nvPicPr>
            <p:blipFill>
              <a:blip r:embed="rId13">
                <a:extLst>
                  <a:ext uri="{96DAC541-7B7A-43D3-8B79-37D633B846F1}">
                    <asvg:svgBlip xmlns:asvg="http://schemas.microsoft.com/office/drawing/2016/SVG/main" r:embed="rId14"/>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custDataLst>
                  <p:tags r:id="rId3"/>
                </p:custDataLst>
              </p:nvPr>
            </p:nvPicPr>
            <p:blipFill>
              <a:blip r:embed="rId15">
                <a:extLst>
                  <a:ext uri="{96DAC541-7B7A-43D3-8B79-37D633B846F1}">
                    <asvg:svgBlip xmlns:asvg="http://schemas.microsoft.com/office/drawing/2016/SVG/main" r:embed="rId16"/>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custDataLst>
                  <p:tags r:id="rId4"/>
                </p:custDataLst>
              </p:nvPr>
            </p:nvPicPr>
            <p:blipFill>
              <a:blip r:embed="rId17">
                <a:extLst>
                  <a:ext uri="{96DAC541-7B7A-43D3-8B79-37D633B846F1}">
                    <asvg:svgBlip xmlns:asvg="http://schemas.microsoft.com/office/drawing/2016/SVG/main" r:embed="rId18"/>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custDataLst>
                  <p:tags r:id="rId5"/>
                </p:custDataLst>
              </p:nvPr>
            </p:nvPicPr>
            <p:blipFill>
              <a:blip r:embed="rId19">
                <a:extLst>
                  <a:ext uri="{96DAC541-7B7A-43D3-8B79-37D633B846F1}">
                    <asvg:svgBlip xmlns:asvg="http://schemas.microsoft.com/office/drawing/2016/SVG/main" r:embed="rId20"/>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1965747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en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3161088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ust side bar - no bottom">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2D26FBC-39D8-4C75-AAC0-5D338BB64591}"/>
              </a:ext>
            </a:extLst>
          </p:cNvPr>
          <p:cNvGrpSpPr/>
          <p:nvPr userDrawn="1"/>
        </p:nvGrpSpPr>
        <p:grpSpPr>
          <a:xfrm>
            <a:off x="0" y="-2"/>
            <a:ext cx="228600" cy="6858001"/>
            <a:chOff x="-4012" y="-1"/>
            <a:chExt cx="232612" cy="6692814"/>
          </a:xfrm>
        </p:grpSpPr>
        <p:grpSp>
          <p:nvGrpSpPr>
            <p:cNvPr id="15" name="Group 14">
              <a:extLst>
                <a:ext uri="{FF2B5EF4-FFF2-40B4-BE49-F238E27FC236}">
                  <a16:creationId xmlns:a16="http://schemas.microsoft.com/office/drawing/2014/main" id="{B2530CC1-030F-4D6F-BC8A-D754D299F0C3}"/>
                </a:ext>
              </a:extLst>
            </p:cNvPr>
            <p:cNvGrpSpPr/>
            <p:nvPr/>
          </p:nvGrpSpPr>
          <p:grpSpPr>
            <a:xfrm>
              <a:off x="0" y="-1"/>
              <a:ext cx="228600" cy="6692814"/>
              <a:chOff x="-3652568" y="-31310"/>
              <a:chExt cx="618141" cy="6858000"/>
            </a:xfrm>
          </p:grpSpPr>
          <p:pic>
            <p:nvPicPr>
              <p:cNvPr id="21" name="Graphic 20">
                <a:extLst>
                  <a:ext uri="{FF2B5EF4-FFF2-40B4-BE49-F238E27FC236}">
                    <a16:creationId xmlns:a16="http://schemas.microsoft.com/office/drawing/2014/main" id="{112AEA45-22A5-4C3C-92C5-7FAF4B5E28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2568" y="-31310"/>
                <a:ext cx="618141" cy="1705452"/>
              </a:xfrm>
              <a:prstGeom prst="rect">
                <a:avLst/>
              </a:prstGeom>
            </p:spPr>
          </p:pic>
          <p:pic>
            <p:nvPicPr>
              <p:cNvPr id="22" name="Graphic 21">
                <a:extLst>
                  <a:ext uri="{FF2B5EF4-FFF2-40B4-BE49-F238E27FC236}">
                    <a16:creationId xmlns:a16="http://schemas.microsoft.com/office/drawing/2014/main" id="{F62F9E35-D4CB-4180-B9CA-514B9BB377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1686206"/>
                <a:ext cx="618141" cy="1705452"/>
              </a:xfrm>
              <a:prstGeom prst="rect">
                <a:avLst/>
              </a:prstGeom>
            </p:spPr>
          </p:pic>
          <p:pic>
            <p:nvPicPr>
              <p:cNvPr id="23" name="Graphic 22">
                <a:extLst>
                  <a:ext uri="{FF2B5EF4-FFF2-40B4-BE49-F238E27FC236}">
                    <a16:creationId xmlns:a16="http://schemas.microsoft.com/office/drawing/2014/main" id="{0494F1CF-9E3D-42F2-A46E-6F07DB77E5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3403722"/>
                <a:ext cx="618141" cy="1705452"/>
              </a:xfrm>
              <a:prstGeom prst="rect">
                <a:avLst/>
              </a:prstGeom>
            </p:spPr>
          </p:pic>
          <p:pic>
            <p:nvPicPr>
              <p:cNvPr id="24" name="Graphic 23">
                <a:extLst>
                  <a:ext uri="{FF2B5EF4-FFF2-40B4-BE49-F238E27FC236}">
                    <a16:creationId xmlns:a16="http://schemas.microsoft.com/office/drawing/2014/main" id="{BED7A24F-4BA1-437E-BB3F-0AD1219DD1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5121238"/>
                <a:ext cx="618141" cy="1705452"/>
              </a:xfrm>
              <a:prstGeom prst="rect">
                <a:avLst/>
              </a:prstGeom>
            </p:spPr>
          </p:pic>
        </p:grpSp>
        <p:grpSp>
          <p:nvGrpSpPr>
            <p:cNvPr id="16" name="Group 15">
              <a:extLst>
                <a:ext uri="{FF2B5EF4-FFF2-40B4-BE49-F238E27FC236}">
                  <a16:creationId xmlns:a16="http://schemas.microsoft.com/office/drawing/2014/main" id="{29936A55-0494-4853-9B8A-32777DC6D44B}"/>
                </a:ext>
              </a:extLst>
            </p:cNvPr>
            <p:cNvGrpSpPr/>
            <p:nvPr/>
          </p:nvGrpSpPr>
          <p:grpSpPr>
            <a:xfrm>
              <a:off x="-4012" y="-1"/>
              <a:ext cx="121401" cy="6692814"/>
              <a:chOff x="-3652568" y="-31310"/>
              <a:chExt cx="618141" cy="6858000"/>
            </a:xfrm>
          </p:grpSpPr>
          <p:pic>
            <p:nvPicPr>
              <p:cNvPr id="17" name="Graphic 16">
                <a:extLst>
                  <a:ext uri="{FF2B5EF4-FFF2-40B4-BE49-F238E27FC236}">
                    <a16:creationId xmlns:a16="http://schemas.microsoft.com/office/drawing/2014/main" id="{F6A87899-761F-469B-97D5-D37FEE8B57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2568" y="-31310"/>
                <a:ext cx="618141" cy="1705452"/>
              </a:xfrm>
              <a:prstGeom prst="rect">
                <a:avLst/>
              </a:prstGeom>
            </p:spPr>
          </p:pic>
          <p:pic>
            <p:nvPicPr>
              <p:cNvPr id="18" name="Graphic 17">
                <a:extLst>
                  <a:ext uri="{FF2B5EF4-FFF2-40B4-BE49-F238E27FC236}">
                    <a16:creationId xmlns:a16="http://schemas.microsoft.com/office/drawing/2014/main" id="{A03F2F58-3DFB-45B2-96A9-9A46472E9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1686206"/>
                <a:ext cx="618141" cy="1705452"/>
              </a:xfrm>
              <a:prstGeom prst="rect">
                <a:avLst/>
              </a:prstGeom>
            </p:spPr>
          </p:pic>
          <p:pic>
            <p:nvPicPr>
              <p:cNvPr id="19" name="Graphic 18">
                <a:extLst>
                  <a:ext uri="{FF2B5EF4-FFF2-40B4-BE49-F238E27FC236}">
                    <a16:creationId xmlns:a16="http://schemas.microsoft.com/office/drawing/2014/main" id="{FAE8B72C-5E48-4AA7-8BE7-6B53C890B6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3403722"/>
                <a:ext cx="618141" cy="1705452"/>
              </a:xfrm>
              <a:prstGeom prst="rect">
                <a:avLst/>
              </a:prstGeom>
            </p:spPr>
          </p:pic>
          <p:pic>
            <p:nvPicPr>
              <p:cNvPr id="20" name="Graphic 19">
                <a:extLst>
                  <a:ext uri="{FF2B5EF4-FFF2-40B4-BE49-F238E27FC236}">
                    <a16:creationId xmlns:a16="http://schemas.microsoft.com/office/drawing/2014/main" id="{4607BA35-FF0D-4FFB-8EE5-C08098A0E8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5121238"/>
                <a:ext cx="618141" cy="1705452"/>
              </a:xfrm>
              <a:prstGeom prst="rect">
                <a:avLst/>
              </a:prstGeom>
            </p:spPr>
          </p:pic>
        </p:grpSp>
      </p:grpSp>
    </p:spTree>
    <p:custDataLst>
      <p:tags r:id="rId1"/>
    </p:custDataLst>
    <p:extLst>
      <p:ext uri="{BB962C8B-B14F-4D97-AF65-F5344CB8AC3E}">
        <p14:creationId xmlns:p14="http://schemas.microsoft.com/office/powerpoint/2010/main" val="3838211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no title ba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Tree>
    <p:custDataLst>
      <p:tags r:id="rId1"/>
    </p:custDataLst>
    <p:extLst>
      <p:ext uri="{BB962C8B-B14F-4D97-AF65-F5344CB8AC3E}">
        <p14:creationId xmlns:p14="http://schemas.microsoft.com/office/powerpoint/2010/main" val="355466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9131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7" r:id="rId4"/>
    <p:sldLayoutId id="2147483653" r:id="rId5"/>
    <p:sldLayoutId id="2147483654" r:id="rId6"/>
    <p:sldLayoutId id="2147483655" r:id="rId7"/>
    <p:sldLayoutId id="2147483658" r:id="rId8"/>
    <p:sldLayoutId id="2147483656" r:id="rId9"/>
  </p:sldLayoutIdLst>
  <p:txStyles>
    <p:title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media1.m4a"/><Relationship Id="rId7" Type="http://schemas.openxmlformats.org/officeDocument/2006/relationships/image" Target="../media/image12.png"/><Relationship Id="rId2" Type="http://schemas.microsoft.com/office/2007/relationships/media" Target="../media/media1.m4a"/><Relationship Id="rId1" Type="http://schemas.openxmlformats.org/officeDocument/2006/relationships/tags" Target="../tags/tag20.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notesSlide" Target="../notesSlides/notesSlide1.xml"/><Relationship Id="rId10" Type="http://schemas.openxmlformats.org/officeDocument/2006/relationships/image" Target="../media/image15.svg"/><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4.m4a"/><Relationship Id="rId7" Type="http://schemas.openxmlformats.org/officeDocument/2006/relationships/image" Target="../media/image42.svg"/><Relationship Id="rId2" Type="http://schemas.microsoft.com/office/2007/relationships/media" Target="../media/media14.m4a"/><Relationship Id="rId1" Type="http://schemas.openxmlformats.org/officeDocument/2006/relationships/tags" Target="../tags/tag30.xml"/><Relationship Id="rId6" Type="http://schemas.openxmlformats.org/officeDocument/2006/relationships/image" Target="../media/image41.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6.png"/><Relationship Id="rId2" Type="http://schemas.microsoft.com/office/2007/relationships/media" Target="../media/media15.m4a"/><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media16.m4a"/><Relationship Id="rId7" Type="http://schemas.openxmlformats.org/officeDocument/2006/relationships/image" Target="../media/image12.png"/><Relationship Id="rId2" Type="http://schemas.microsoft.com/office/2007/relationships/media" Target="../media/media16.m4a"/><Relationship Id="rId1" Type="http://schemas.openxmlformats.org/officeDocument/2006/relationships/tags" Target="../tags/tag32.xml"/><Relationship Id="rId6" Type="http://schemas.openxmlformats.org/officeDocument/2006/relationships/image" Target="../media/image36.jpe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7.m4a"/><Relationship Id="rId7" Type="http://schemas.openxmlformats.org/officeDocument/2006/relationships/image" Target="../media/image44.jpeg"/><Relationship Id="rId2" Type="http://schemas.microsoft.com/office/2007/relationships/media" Target="../media/media17.m4a"/><Relationship Id="rId1" Type="http://schemas.openxmlformats.org/officeDocument/2006/relationships/tags" Target="../tags/tag33.xml"/><Relationship Id="rId6" Type="http://schemas.openxmlformats.org/officeDocument/2006/relationships/hyperlink" Target="https://www2.gnb.ca/content/dam/gnb/Departments/ed/pdf/K12/policies-politiques/e/309A.pdf" TargetMode="External"/><Relationship Id="rId5" Type="http://schemas.openxmlformats.org/officeDocument/2006/relationships/notesSlide" Target="../notesSlides/notesSlide13.xml"/><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audio" Target="../media/media18.m4a"/><Relationship Id="rId7" Type="http://schemas.openxmlformats.org/officeDocument/2006/relationships/image" Target="../media/image46.png"/><Relationship Id="rId2" Type="http://schemas.microsoft.com/office/2007/relationships/media" Target="../media/media18.m4a"/><Relationship Id="rId1" Type="http://schemas.openxmlformats.org/officeDocument/2006/relationships/tags" Target="../tags/tag34.xml"/><Relationship Id="rId6" Type="http://schemas.openxmlformats.org/officeDocument/2006/relationships/image" Target="../media/image45.jpeg"/><Relationship Id="rId5" Type="http://schemas.openxmlformats.org/officeDocument/2006/relationships/notesSlide" Target="../notesSlides/notesSlide14.xml"/><Relationship Id="rId4" Type="http://schemas.openxmlformats.org/officeDocument/2006/relationships/slideLayout" Target="../slideLayouts/slideLayout3.xm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audio" Target="../media/media19.m4a"/><Relationship Id="rId7" Type="http://schemas.openxmlformats.org/officeDocument/2006/relationships/image" Target="../media/image49.png"/><Relationship Id="rId2" Type="http://schemas.microsoft.com/office/2007/relationships/media" Target="../media/media19.m4a"/><Relationship Id="rId1" Type="http://schemas.openxmlformats.org/officeDocument/2006/relationships/tags" Target="../tags/tag35.xml"/><Relationship Id="rId6" Type="http://schemas.openxmlformats.org/officeDocument/2006/relationships/image" Target="../media/image48.jpeg"/><Relationship Id="rId5" Type="http://schemas.openxmlformats.org/officeDocument/2006/relationships/notesSlide" Target="../notesSlides/notesSlide15.xml"/><Relationship Id="rId4" Type="http://schemas.openxmlformats.org/officeDocument/2006/relationships/slideLayout" Target="../slideLayouts/slideLayout3.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36.xml"/><Relationship Id="rId6" Type="http://schemas.openxmlformats.org/officeDocument/2006/relationships/image" Target="../media/image16.png"/><Relationship Id="rId5" Type="http://schemas.openxmlformats.org/officeDocument/2006/relationships/notesSlide" Target="../notesSlides/notesSlide16.xml"/><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6.png"/><Relationship Id="rId2" Type="http://schemas.microsoft.com/office/2007/relationships/media" Target="../media/media21.m4a"/><Relationship Id="rId1" Type="http://schemas.openxmlformats.org/officeDocument/2006/relationships/tags" Target="../tags/tag37.xml"/><Relationship Id="rId6" Type="http://schemas.openxmlformats.org/officeDocument/2006/relationships/image" Target="../media/image51.jpeg"/><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16.png"/><Relationship Id="rId2" Type="http://schemas.microsoft.com/office/2007/relationships/media" Target="../media/media22.m4a"/><Relationship Id="rId1" Type="http://schemas.openxmlformats.org/officeDocument/2006/relationships/tags" Target="../tags/tag38.xml"/><Relationship Id="rId6" Type="http://schemas.openxmlformats.org/officeDocument/2006/relationships/image" Target="../media/image52.jpeg"/><Relationship Id="rId5" Type="http://schemas.openxmlformats.org/officeDocument/2006/relationships/notesSlide" Target="../notesSlides/notesSlide18.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www2.gnb.ca/content/gnb/en/departments/education/learning_at_home.html#collapse_3_resources" TargetMode="External"/><Relationship Id="rId3" Type="http://schemas.microsoft.com/office/2007/relationships/media" Target="../media/media23.m4a"/><Relationship Id="rId7" Type="http://schemas.openxmlformats.org/officeDocument/2006/relationships/hyperlink" Target="https://elnb-bnnb.overdrive.com/" TargetMode="External"/><Relationship Id="rId2" Type="http://schemas.openxmlformats.org/officeDocument/2006/relationships/tags" Target="../tags/tag39.xml"/><Relationship Id="rId1" Type="http://schemas.openxmlformats.org/officeDocument/2006/relationships/themeOverride" Target="../theme/themeOverride1.xml"/><Relationship Id="rId6" Type="http://schemas.openxmlformats.org/officeDocument/2006/relationships/notesSlide" Target="../notesSlides/notesSlide19.xml"/><Relationship Id="rId11" Type="http://schemas.openxmlformats.org/officeDocument/2006/relationships/image" Target="../media/image16.png"/><Relationship Id="rId5" Type="http://schemas.openxmlformats.org/officeDocument/2006/relationships/slideLayout" Target="../slideLayouts/slideLayout3.xml"/><Relationship Id="rId10" Type="http://schemas.openxmlformats.org/officeDocument/2006/relationships/image" Target="../media/image53.jpeg"/><Relationship Id="rId4" Type="http://schemas.openxmlformats.org/officeDocument/2006/relationships/audio" Target="../media/media23.m4a"/><Relationship Id="rId9" Type="http://schemas.openxmlformats.org/officeDocument/2006/relationships/hyperlink" Target="https://soraapp.com/welcom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2.m4a"/><Relationship Id="rId7" Type="http://schemas.openxmlformats.org/officeDocument/2006/relationships/hyperlink" Target="https://can01.safelinks.protection.outlook.com/?url=https%3A%2F%2Fpedex.nbed.nb.ca%2FDesignTeam%2FVideo%2FFSL_LearnFrench.mp4&amp;data=05%7C01%7CPaul.Saad%40gnb.ca%7Ca7daa82276be4d72ad2408dae3685c94%7Ce08b7eefb5014a679ed007e38bfccee7%7C0%7C0%7C638072334604741060%7CUnknown%7CTWFpbGZsb3d8eyJWIjoiMC4wLjAwMDAiLCJQIjoiV2luMzIiLCJBTiI6Ik1haWwiLCJXVCI6Mn0%3D%7C3000%7C%7C%7C&amp;sdata=1Mh7sauIzjwq3F00AlSUhse%2BPdQq1IeYu769qq0p%2BSg%3D&amp;reserved=0" TargetMode="External"/><Relationship Id="rId2" Type="http://schemas.microsoft.com/office/2007/relationships/media" Target="../media/media2.m4a"/><Relationship Id="rId1" Type="http://schemas.openxmlformats.org/officeDocument/2006/relationships/tags" Target="../tags/tag21.xml"/><Relationship Id="rId6" Type="http://schemas.openxmlformats.org/officeDocument/2006/relationships/notesSlide" Target="../notesSlides/notesSlide2.xml"/><Relationship Id="rId11" Type="http://schemas.openxmlformats.org/officeDocument/2006/relationships/image" Target="../media/image16.png"/><Relationship Id="rId5" Type="http://schemas.openxmlformats.org/officeDocument/2006/relationships/slideLayout" Target="../slideLayouts/slideLayout5.xml"/><Relationship Id="rId10" Type="http://schemas.openxmlformats.org/officeDocument/2006/relationships/image" Target="../media/image19.svg"/><Relationship Id="rId4" Type="http://schemas.openxmlformats.org/officeDocument/2006/relationships/tags" Target="../tags/tag22.xml"/><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hyperlink" Target="https://englishfrench.ca/" TargetMode="External"/><Relationship Id="rId3" Type="http://schemas.openxmlformats.org/officeDocument/2006/relationships/audio" Target="../media/media24.m4a"/><Relationship Id="rId7" Type="http://schemas.openxmlformats.org/officeDocument/2006/relationships/hyperlink" Target="https://www2.gnb.ca/content/dam/gnb/Departments/ed/pdf/K12/fsl/nb-quebec-virtual-student-exchange-2022-spring.pdf" TargetMode="External"/><Relationship Id="rId12" Type="http://schemas.openxmlformats.org/officeDocument/2006/relationships/hyperlink" Target="https://www2.gnb.ca/content/gnb/en/departments/education/k12/content/anglophone_sector/fsle/students.html" TargetMode="External"/><Relationship Id="rId2" Type="http://schemas.microsoft.com/office/2007/relationships/media" Target="../media/media24.m4a"/><Relationship Id="rId1" Type="http://schemas.openxmlformats.org/officeDocument/2006/relationships/tags" Target="../tags/tag40.xml"/><Relationship Id="rId6" Type="http://schemas.openxmlformats.org/officeDocument/2006/relationships/hyperlink" Target="https://www2.gnb.ca/content/dam/gnb/Departments/ed/pdf/K12/fsl/high-school-summer-french-program-2022.pdf" TargetMode="External"/><Relationship Id="rId11" Type="http://schemas.openxmlformats.org/officeDocument/2006/relationships/image" Target="../media/image16.png"/><Relationship Id="rId5" Type="http://schemas.openxmlformats.org/officeDocument/2006/relationships/notesSlide" Target="../notesSlides/notesSlide20.xml"/><Relationship Id="rId10" Type="http://schemas.openxmlformats.org/officeDocument/2006/relationships/image" Target="../media/image54.png"/><Relationship Id="rId4" Type="http://schemas.openxmlformats.org/officeDocument/2006/relationships/slideLayout" Target="../slideLayouts/slideLayout3.xml"/><Relationship Id="rId9" Type="http://schemas.openxmlformats.org/officeDocument/2006/relationships/hyperlink" Target="https://www2.gnb.ca/content/dam/gnb/Departments/ed/pdf/K12/fsl/online-summer-french-program-middle-2022.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audio" Target="../media/media25.m4a"/><Relationship Id="rId7" Type="http://schemas.openxmlformats.org/officeDocument/2006/relationships/image" Target="../media/image56.svg"/><Relationship Id="rId12" Type="http://schemas.openxmlformats.org/officeDocument/2006/relationships/image" Target="../media/image61.png"/><Relationship Id="rId2" Type="http://schemas.microsoft.com/office/2007/relationships/media" Target="../media/media25.m4a"/><Relationship Id="rId16" Type="http://schemas.openxmlformats.org/officeDocument/2006/relationships/image" Target="../media/image16.png"/><Relationship Id="rId1" Type="http://schemas.openxmlformats.org/officeDocument/2006/relationships/tags" Target="../tags/tag41.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notesSlide" Target="../notesSlides/notesSlide21.xml"/><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slideLayout" Target="../slideLayouts/slideLayout3.xml"/><Relationship Id="rId9" Type="http://schemas.openxmlformats.org/officeDocument/2006/relationships/image" Target="../media/image58.svg"/><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26.m4a"/><Relationship Id="rId7" Type="http://schemas.openxmlformats.org/officeDocument/2006/relationships/hyperlink" Target="http://www2.gnb.ca/content/gnb/en/departments/education/k12/content/promos/learning_french_as_a_second_language.html" TargetMode="External"/><Relationship Id="rId12" Type="http://schemas.openxmlformats.org/officeDocument/2006/relationships/image" Target="../media/image16.png"/><Relationship Id="rId2" Type="http://schemas.microsoft.com/office/2007/relationships/media" Target="../media/media26.m4a"/><Relationship Id="rId1" Type="http://schemas.openxmlformats.org/officeDocument/2006/relationships/tags" Target="../tags/tag42.xml"/><Relationship Id="rId6" Type="http://schemas.openxmlformats.org/officeDocument/2006/relationships/image" Target="../media/image65.jpeg"/><Relationship Id="rId11" Type="http://schemas.openxmlformats.org/officeDocument/2006/relationships/image" Target="../media/image13.svg"/><Relationship Id="rId5" Type="http://schemas.openxmlformats.org/officeDocument/2006/relationships/notesSlide" Target="../notesSlides/notesSlide22.xml"/><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3.m4a"/><Relationship Id="rId7" Type="http://schemas.openxmlformats.org/officeDocument/2006/relationships/image" Target="../media/image20.jpeg"/><Relationship Id="rId2" Type="http://schemas.microsoft.com/office/2007/relationships/media" Target="../media/media3.m4a"/><Relationship Id="rId1" Type="http://schemas.openxmlformats.org/officeDocument/2006/relationships/tags" Target="../tags/tag23.xml"/><Relationship Id="rId6" Type="http://schemas.openxmlformats.org/officeDocument/2006/relationships/hyperlink" Target="https://www2.gnb.ca/content/dam/gnb/Departments/ed/pdf/K12/policies-politiques/e/309A.pdf" TargetMode="External"/><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hyperlink" Target="https://bit.ly/3kHLeMs" TargetMode="External"/><Relationship Id="rId13" Type="http://schemas.openxmlformats.org/officeDocument/2006/relationships/image" Target="../media/image27.png"/><Relationship Id="rId3" Type="http://schemas.openxmlformats.org/officeDocument/2006/relationships/audio" Target="../media/media4.m4a"/><Relationship Id="rId7" Type="http://schemas.openxmlformats.org/officeDocument/2006/relationships/image" Target="../media/image22.svg"/><Relationship Id="rId12" Type="http://schemas.openxmlformats.org/officeDocument/2006/relationships/image" Target="../media/image26.png"/><Relationship Id="rId2" Type="http://schemas.microsoft.com/office/2007/relationships/media" Target="../media/media4.m4a"/><Relationship Id="rId1" Type="http://schemas.openxmlformats.org/officeDocument/2006/relationships/tags" Target="../tags/tag24.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notesSlide" Target="../notesSlides/notesSlide4.xml"/><Relationship Id="rId10" Type="http://schemas.openxmlformats.org/officeDocument/2006/relationships/image" Target="../media/image24.svg"/><Relationship Id="rId4" Type="http://schemas.openxmlformats.org/officeDocument/2006/relationships/slideLayout" Target="../slideLayouts/slideLayout4.xml"/><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media" Target="../media/media8.mp3"/><Relationship Id="rId13" Type="http://schemas.openxmlformats.org/officeDocument/2006/relationships/notesSlide" Target="../notesSlides/notesSlide5.xml"/><Relationship Id="rId18" Type="http://schemas.openxmlformats.org/officeDocument/2006/relationships/image" Target="../media/image32.png"/><Relationship Id="rId3" Type="http://schemas.openxmlformats.org/officeDocument/2006/relationships/audio" Target="../media/media5.mp3"/><Relationship Id="rId21" Type="http://schemas.openxmlformats.org/officeDocument/2006/relationships/image" Target="../media/image35.svg"/><Relationship Id="rId7" Type="http://schemas.openxmlformats.org/officeDocument/2006/relationships/audio" Target="../media/media7.mp3"/><Relationship Id="rId12" Type="http://schemas.openxmlformats.org/officeDocument/2006/relationships/slideLayout" Target="../slideLayouts/slideLayout4.xml"/><Relationship Id="rId17" Type="http://schemas.openxmlformats.org/officeDocument/2006/relationships/image" Target="../media/image31.svg"/><Relationship Id="rId2" Type="http://schemas.microsoft.com/office/2007/relationships/media" Target="../media/media5.mp3"/><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tags" Target="../tags/tag25.xml"/><Relationship Id="rId6" Type="http://schemas.microsoft.com/office/2007/relationships/media" Target="../media/media7.mp3"/><Relationship Id="rId11" Type="http://schemas.openxmlformats.org/officeDocument/2006/relationships/audio" Target="../media/media9.m4a"/><Relationship Id="rId5" Type="http://schemas.openxmlformats.org/officeDocument/2006/relationships/audio" Target="../media/media6.mp3"/><Relationship Id="rId15" Type="http://schemas.openxmlformats.org/officeDocument/2006/relationships/image" Target="../media/image29.png"/><Relationship Id="rId10" Type="http://schemas.microsoft.com/office/2007/relationships/media" Target="../media/media9.m4a"/><Relationship Id="rId19" Type="http://schemas.openxmlformats.org/officeDocument/2006/relationships/image" Target="../media/image33.svg"/><Relationship Id="rId4" Type="http://schemas.microsoft.com/office/2007/relationships/media" Target="../media/media6.mp3"/><Relationship Id="rId9" Type="http://schemas.openxmlformats.org/officeDocument/2006/relationships/audio" Target="../media/media8.mp3"/><Relationship Id="rId14" Type="http://schemas.openxmlformats.org/officeDocument/2006/relationships/image" Target="../media/image28.png"/><Relationship Id="rId22"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media10.m4a"/><Relationship Id="rId7" Type="http://schemas.openxmlformats.org/officeDocument/2006/relationships/image" Target="../media/image12.png"/><Relationship Id="rId2" Type="http://schemas.microsoft.com/office/2007/relationships/media" Target="../media/media10.m4a"/><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1.m4a"/><Relationship Id="rId7" Type="http://schemas.openxmlformats.org/officeDocument/2006/relationships/hyperlink" Target="https://www2.gnb.ca/content/dam/gnb/Departments/ed/pdf/K12/policies-politiques/e/309A.pdf" TargetMode="External"/><Relationship Id="rId2" Type="http://schemas.microsoft.com/office/2007/relationships/media" Target="../media/media11.m4a"/><Relationship Id="rId1" Type="http://schemas.openxmlformats.org/officeDocument/2006/relationships/tags" Target="../tags/tag27.xml"/><Relationship Id="rId6" Type="http://schemas.openxmlformats.org/officeDocument/2006/relationships/image" Target="../media/image37.jpe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12.m4a"/><Relationship Id="rId7" Type="http://schemas.openxmlformats.org/officeDocument/2006/relationships/hyperlink" Target="https://flora.nbed.nb.ca/" TargetMode="External"/><Relationship Id="rId2" Type="http://schemas.microsoft.com/office/2007/relationships/media" Target="../media/media12.m4a"/><Relationship Id="rId1" Type="http://schemas.openxmlformats.org/officeDocument/2006/relationships/tags" Target="../tags/tag28.xml"/><Relationship Id="rId6" Type="http://schemas.openxmlformats.org/officeDocument/2006/relationships/image" Target="../media/image38.png"/><Relationship Id="rId5" Type="http://schemas.openxmlformats.org/officeDocument/2006/relationships/notesSlide" Target="../notesSlides/notesSlide8.xml"/><Relationship Id="rId10" Type="http://schemas.openxmlformats.org/officeDocument/2006/relationships/image" Target="../media/image27.png"/><Relationship Id="rId4" Type="http://schemas.openxmlformats.org/officeDocument/2006/relationships/slideLayout" Target="../slideLayouts/slideLayout1.xml"/><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29.xml"/><Relationship Id="rId6" Type="http://schemas.openxmlformats.org/officeDocument/2006/relationships/image" Target="../media/image16.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1007AB-532F-4DBF-B587-CF0FF8ACB4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994" b="-149"/>
          <a:stretch/>
        </p:blipFill>
        <p:spPr>
          <a:xfrm>
            <a:off x="228600" y="-1"/>
            <a:ext cx="11963400" cy="6871447"/>
          </a:xfrm>
          <a:prstGeom prst="rect">
            <a:avLst/>
          </a:prstGeom>
        </p:spPr>
      </p:pic>
      <p:grpSp>
        <p:nvGrpSpPr>
          <p:cNvPr id="2" name="Group 1">
            <a:extLst>
              <a:ext uri="{FF2B5EF4-FFF2-40B4-BE49-F238E27FC236}">
                <a16:creationId xmlns:a16="http://schemas.microsoft.com/office/drawing/2014/main" id="{494A86B6-3183-4EE5-8B8F-3C1425E0B86C}"/>
              </a:ext>
            </a:extLst>
          </p:cNvPr>
          <p:cNvGrpSpPr/>
          <p:nvPr/>
        </p:nvGrpSpPr>
        <p:grpSpPr>
          <a:xfrm>
            <a:off x="228601" y="228600"/>
            <a:ext cx="11967882" cy="6642846"/>
            <a:chOff x="312849" y="1143000"/>
            <a:chExt cx="11883633" cy="5728446"/>
          </a:xfrm>
        </p:grpSpPr>
        <p:pic>
          <p:nvPicPr>
            <p:cNvPr id="14" name="Graphic 13">
              <a:extLst>
                <a:ext uri="{FF2B5EF4-FFF2-40B4-BE49-F238E27FC236}">
                  <a16:creationId xmlns:a16="http://schemas.microsoft.com/office/drawing/2014/main" id="{4744AF7C-E809-4515-B2B4-C12FAF1FAF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849" y="1143000"/>
              <a:ext cx="11879151" cy="5728446"/>
            </a:xfrm>
            <a:prstGeom prst="rect">
              <a:avLst/>
            </a:prstGeom>
          </p:spPr>
        </p:pic>
        <p:pic>
          <p:nvPicPr>
            <p:cNvPr id="28" name="Graphic 27">
              <a:extLst>
                <a:ext uri="{FF2B5EF4-FFF2-40B4-BE49-F238E27FC236}">
                  <a16:creationId xmlns:a16="http://schemas.microsoft.com/office/drawing/2014/main" id="{598F7C35-39CB-48CC-8839-5F75B4E4B7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7331" y="4322517"/>
              <a:ext cx="11879151" cy="2528046"/>
            </a:xfrm>
            <a:prstGeom prst="rect">
              <a:avLst/>
            </a:prstGeom>
          </p:spPr>
        </p:pic>
      </p:grpSp>
      <p:sp>
        <p:nvSpPr>
          <p:cNvPr id="10" name="TextBox 2"/>
          <p:cNvSpPr txBox="1">
            <a:spLocks noChangeArrowheads="1"/>
          </p:cNvSpPr>
          <p:nvPr/>
        </p:nvSpPr>
        <p:spPr bwMode="auto">
          <a:xfrm>
            <a:off x="990600" y="3587165"/>
            <a:ext cx="998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6000" b="1" dirty="0">
                <a:solidFill>
                  <a:schemeClr val="bg1"/>
                </a:solidFill>
                <a:latin typeface="+mj-lt"/>
                <a:ea typeface="Adobe Myungjo Std M" panose="02020600000000000000" pitchFamily="18" charset="-128"/>
              </a:rPr>
              <a:t>Everyone at Their Best</a:t>
            </a:r>
          </a:p>
        </p:txBody>
      </p:sp>
      <p:sp>
        <p:nvSpPr>
          <p:cNvPr id="11" name="TextBox 9"/>
          <p:cNvSpPr txBox="1">
            <a:spLocks noChangeArrowheads="1"/>
          </p:cNvSpPr>
          <p:nvPr/>
        </p:nvSpPr>
        <p:spPr bwMode="auto">
          <a:xfrm>
            <a:off x="990600" y="4625641"/>
            <a:ext cx="8153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None/>
            </a:pPr>
            <a:r>
              <a:rPr lang="en-US" altLang="en-US" spc="300">
                <a:solidFill>
                  <a:schemeClr val="bg1"/>
                </a:solidFill>
              </a:rPr>
              <a:t>FRENCH LANGUAGE LEARNING IN NEW BRUNSWICK</a:t>
            </a:r>
          </a:p>
          <a:p>
            <a:pPr>
              <a:spcBef>
                <a:spcPct val="0"/>
              </a:spcBef>
              <a:buFontTx/>
              <a:buNone/>
            </a:pPr>
            <a:endParaRPr lang="en-CA" altLang="en-US" sz="2400" spc="300">
              <a:solidFill>
                <a:schemeClr val="bg1"/>
              </a:solidFill>
              <a:latin typeface="+mn-lt"/>
              <a:cs typeface="Arial" panose="020B0604020202020204" pitchFamily="34" charset="0"/>
            </a:endParaRPr>
          </a:p>
        </p:txBody>
      </p:sp>
      <p:pic>
        <p:nvPicPr>
          <p:cNvPr id="23" name="Graphic 22">
            <a:extLst>
              <a:ext uri="{FF2B5EF4-FFF2-40B4-BE49-F238E27FC236}">
                <a16:creationId xmlns:a16="http://schemas.microsoft.com/office/drawing/2014/main" id="{64DA0BB4-F413-4858-A64E-39942E5D0F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9800" y="5620598"/>
            <a:ext cx="1980007" cy="841503"/>
          </a:xfrm>
          <a:prstGeom prst="rect">
            <a:avLst/>
          </a:prstGeom>
        </p:spPr>
      </p:pic>
      <p:pic>
        <p:nvPicPr>
          <p:cNvPr id="4" name="Slide 1">
            <a:hlinkClick r:id="" action="ppaction://media"/>
            <a:extLst>
              <a:ext uri="{FF2B5EF4-FFF2-40B4-BE49-F238E27FC236}">
                <a16:creationId xmlns:a16="http://schemas.microsoft.com/office/drawing/2014/main" id="{1C85FF86-174F-4A46-A148-69E2E9BD805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2495607" y="626184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1031154" y="1391774"/>
            <a:ext cx="10379242" cy="545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257300" indent="-3429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1200"/>
              </a:spcAft>
              <a:buNone/>
              <a:defRPr/>
            </a:pPr>
            <a:r>
              <a:rPr lang="fr-CA" altLang="en-US" sz="2000" b="1" dirty="0">
                <a:solidFill>
                  <a:schemeClr val="tx1"/>
                </a:solidFill>
                <a:latin typeface="+mn-lt"/>
                <a:ea typeface="ヒラギノ角ゴ Pro W3"/>
              </a:rPr>
              <a:t>POST-INTENSIVE FRENCH GRADES 6</a:t>
            </a:r>
            <a:r>
              <a:rPr lang="en-CA" sz="2000" b="1" dirty="0">
                <a:solidFill>
                  <a:schemeClr val="tx1"/>
                </a:solidFill>
                <a:latin typeface="+mn-lt"/>
                <a:ea typeface="ヒラギノ角ゴ Pro W3"/>
                <a:sym typeface="Symbol" panose="05050102010706020507" pitchFamily="18" charset="2"/>
              </a:rPr>
              <a:t></a:t>
            </a:r>
            <a:r>
              <a:rPr lang="fr-CA" altLang="en-US" sz="2000" b="1" dirty="0">
                <a:solidFill>
                  <a:schemeClr val="tx1"/>
                </a:solidFill>
                <a:latin typeface="+mn-lt"/>
                <a:ea typeface="ヒラギノ角ゴ Pro W3"/>
              </a:rPr>
              <a:t>8</a:t>
            </a:r>
          </a:p>
          <a:p>
            <a:pPr lvl="2" indent="-365760">
              <a:spcBef>
                <a:spcPct val="0"/>
              </a:spcBef>
              <a:spcAft>
                <a:spcPts val="700"/>
              </a:spcAft>
              <a:defRPr/>
            </a:pPr>
            <a:r>
              <a:rPr lang="en-CA" altLang="en-US" sz="1800" dirty="0">
                <a:solidFill>
                  <a:schemeClr val="tx1"/>
                </a:solidFill>
                <a:latin typeface="+mn-lt"/>
                <a:ea typeface="ヒラギノ角ゴ Pro W3"/>
              </a:rPr>
              <a:t>2</a:t>
            </a:r>
            <a:r>
              <a:rPr lang="en-CA" sz="1800" b="1" dirty="0">
                <a:solidFill>
                  <a:schemeClr val="tx1"/>
                </a:solidFill>
                <a:latin typeface="+mn-lt"/>
                <a:ea typeface="ヒラギノ角ゴ Pro W3"/>
                <a:sym typeface="Symbol" panose="05050102010706020507" pitchFamily="18" charset="2"/>
              </a:rPr>
              <a:t></a:t>
            </a:r>
            <a:r>
              <a:rPr lang="en-CA" altLang="en-US" sz="1800" dirty="0">
                <a:solidFill>
                  <a:schemeClr val="tx1"/>
                </a:solidFill>
                <a:latin typeface="+mn-lt"/>
                <a:ea typeface="ヒラギノ角ゴ Pro W3"/>
              </a:rPr>
              <a:t>3 blocks/classes per week of French</a:t>
            </a:r>
            <a:endParaRPr lang="en-CA" altLang="en-US" sz="1800" dirty="0">
              <a:solidFill>
                <a:schemeClr val="tx1"/>
              </a:solidFill>
              <a:latin typeface="+mn-lt"/>
              <a:ea typeface="ヒラギノ角ゴ Pro W3"/>
              <a:cs typeface="Arial"/>
            </a:endParaRPr>
          </a:p>
          <a:p>
            <a:pPr lvl="2" indent="-365760">
              <a:spcBef>
                <a:spcPct val="0"/>
              </a:spcBef>
              <a:spcAft>
                <a:spcPts val="700"/>
              </a:spcAft>
              <a:defRPr/>
            </a:pPr>
            <a:r>
              <a:rPr lang="en-CA" altLang="en-US" sz="1800" dirty="0">
                <a:solidFill>
                  <a:schemeClr val="tx1"/>
                </a:solidFill>
                <a:latin typeface="+mn-lt"/>
                <a:ea typeface="ヒラギノ角ゴ Pro W3"/>
              </a:rPr>
              <a:t>Focuses on further development of oral, reading, and writing communication skills </a:t>
            </a:r>
            <a:endParaRPr lang="en-CA" altLang="en-US" sz="1800" dirty="0">
              <a:solidFill>
                <a:schemeClr val="tx1"/>
              </a:solidFill>
              <a:latin typeface="+mn-lt"/>
              <a:cs typeface="Arial"/>
            </a:endParaRPr>
          </a:p>
          <a:p>
            <a:pPr>
              <a:spcBef>
                <a:spcPts val="1200"/>
              </a:spcBef>
              <a:spcAft>
                <a:spcPts val="1200"/>
              </a:spcAft>
              <a:buNone/>
              <a:defRPr/>
            </a:pPr>
            <a:r>
              <a:rPr lang="fr-CA" altLang="en-US" sz="2000" b="1" dirty="0">
                <a:solidFill>
                  <a:schemeClr val="tx1"/>
                </a:solidFill>
                <a:latin typeface="+mn-lt"/>
                <a:ea typeface="ヒラギノ角ゴ Pro W3"/>
              </a:rPr>
              <a:t>POST-INTENSIVE FRENCH GRADES 9</a:t>
            </a:r>
            <a:r>
              <a:rPr lang="en-CA" sz="2000" b="1" dirty="0">
                <a:solidFill>
                  <a:schemeClr val="tx1"/>
                </a:solidFill>
                <a:latin typeface="+mn-lt"/>
                <a:ea typeface="ヒラギノ角ゴ Pro W3"/>
                <a:sym typeface="Symbol" panose="05050102010706020507" pitchFamily="18" charset="2"/>
              </a:rPr>
              <a:t></a:t>
            </a:r>
            <a:r>
              <a:rPr lang="fr-CA" altLang="en-US" sz="2000" b="1" dirty="0">
                <a:solidFill>
                  <a:schemeClr val="tx1"/>
                </a:solidFill>
                <a:latin typeface="+mn-lt"/>
                <a:ea typeface="ヒラギノ角ゴ Pro W3"/>
              </a:rPr>
              <a:t>10</a:t>
            </a:r>
            <a:endParaRPr lang="fr-CA" altLang="en-US" sz="2000" b="1" dirty="0">
              <a:solidFill>
                <a:schemeClr val="tx1"/>
              </a:solidFill>
              <a:latin typeface="+mn-lt"/>
              <a:ea typeface="ヒラギノ角ゴ Pro W3"/>
              <a:cs typeface="Arial"/>
            </a:endParaRPr>
          </a:p>
          <a:p>
            <a:pPr lvl="2" indent="-365760">
              <a:spcBef>
                <a:spcPct val="0"/>
              </a:spcBef>
              <a:spcAft>
                <a:spcPts val="700"/>
              </a:spcAft>
              <a:defRPr/>
            </a:pPr>
            <a:r>
              <a:rPr lang="en-CA" altLang="en-US" sz="1800" dirty="0">
                <a:solidFill>
                  <a:schemeClr val="tx1"/>
                </a:solidFill>
                <a:latin typeface="+mn-lt"/>
                <a:ea typeface="ヒラギノ角ゴ Pro W3"/>
              </a:rPr>
              <a:t>1 course per year</a:t>
            </a:r>
            <a:endParaRPr lang="en-CA" altLang="en-US" sz="1800" dirty="0">
              <a:solidFill>
                <a:schemeClr val="tx1"/>
              </a:solidFill>
              <a:latin typeface="+mn-lt"/>
              <a:ea typeface="ヒラギノ角ゴ Pro W3"/>
              <a:cs typeface="Arial"/>
            </a:endParaRPr>
          </a:p>
          <a:p>
            <a:pPr lvl="2" indent="-365760">
              <a:spcBef>
                <a:spcPct val="0"/>
              </a:spcBef>
              <a:spcAft>
                <a:spcPts val="700"/>
              </a:spcAft>
              <a:defRPr/>
            </a:pPr>
            <a:r>
              <a:rPr lang="en-CA" altLang="en-US" sz="1800" dirty="0">
                <a:solidFill>
                  <a:schemeClr val="tx1"/>
                </a:solidFill>
                <a:latin typeface="+mn-lt"/>
                <a:ea typeface="ヒラギノ角ゴ Pro W3"/>
              </a:rPr>
              <a:t>Reading texts that include greater complexity</a:t>
            </a:r>
            <a:endParaRPr lang="en-CA" altLang="en-US" sz="1800" dirty="0">
              <a:solidFill>
                <a:schemeClr val="tx1"/>
              </a:solidFill>
              <a:latin typeface="+mn-lt"/>
              <a:ea typeface="ヒラギノ角ゴ Pro W3"/>
              <a:cs typeface="Arial"/>
            </a:endParaRPr>
          </a:p>
          <a:p>
            <a:pPr lvl="2" indent="-365760">
              <a:spcBef>
                <a:spcPct val="0"/>
              </a:spcBef>
              <a:spcAft>
                <a:spcPts val="700"/>
              </a:spcAft>
              <a:defRPr/>
            </a:pPr>
            <a:r>
              <a:rPr lang="en-CA" altLang="en-US" sz="1800" dirty="0">
                <a:solidFill>
                  <a:schemeClr val="tx1"/>
                </a:solidFill>
                <a:latin typeface="+mn-lt"/>
                <a:ea typeface="ヒラギノ角ゴ Pro W3"/>
              </a:rPr>
              <a:t>Writing tasks are more complex</a:t>
            </a:r>
            <a:endParaRPr lang="en-CA" altLang="en-US" sz="1800" dirty="0">
              <a:solidFill>
                <a:schemeClr val="tx1"/>
              </a:solidFill>
              <a:latin typeface="+mn-lt"/>
              <a:ea typeface="ヒラギノ角ゴ Pro W3"/>
              <a:cs typeface="Arial"/>
            </a:endParaRPr>
          </a:p>
          <a:p>
            <a:pPr>
              <a:spcBef>
                <a:spcPts val="1200"/>
              </a:spcBef>
              <a:spcAft>
                <a:spcPts val="1200"/>
              </a:spcAft>
              <a:buNone/>
              <a:defRPr/>
            </a:pPr>
            <a:r>
              <a:rPr lang="fr-CA" altLang="en-US" sz="2000" b="1" dirty="0">
                <a:solidFill>
                  <a:schemeClr val="tx1"/>
                </a:solidFill>
                <a:latin typeface="+mn-lt"/>
                <a:ea typeface="ヒラギノ角ゴ Pro W3"/>
              </a:rPr>
              <a:t>POST-INTENSIVE FRENCH GRADES 11</a:t>
            </a:r>
            <a:r>
              <a:rPr lang="en-CA" sz="2000" b="1" dirty="0">
                <a:solidFill>
                  <a:schemeClr val="tx1"/>
                </a:solidFill>
                <a:latin typeface="+mn-lt"/>
                <a:ea typeface="ヒラギノ角ゴ Pro W3"/>
                <a:sym typeface="Symbol" panose="05050102010706020507" pitchFamily="18" charset="2"/>
              </a:rPr>
              <a:t></a:t>
            </a:r>
            <a:r>
              <a:rPr lang="fr-CA" altLang="en-US" sz="2000" b="1" dirty="0">
                <a:solidFill>
                  <a:schemeClr val="tx1"/>
                </a:solidFill>
                <a:latin typeface="+mn-lt"/>
                <a:ea typeface="ヒラギノ角ゴ Pro W3"/>
              </a:rPr>
              <a:t>12</a:t>
            </a:r>
            <a:endParaRPr lang="fr-CA" altLang="en-US" sz="2000" b="1" dirty="0">
              <a:solidFill>
                <a:schemeClr val="tx1"/>
              </a:solidFill>
              <a:latin typeface="+mn-lt"/>
              <a:ea typeface="ヒラギノ角ゴ Pro W3"/>
              <a:cs typeface="Arial"/>
            </a:endParaRPr>
          </a:p>
          <a:p>
            <a:pPr lvl="2" indent="-365760">
              <a:spcBef>
                <a:spcPct val="0"/>
              </a:spcBef>
              <a:spcAft>
                <a:spcPts val="700"/>
              </a:spcAft>
              <a:defRPr/>
            </a:pPr>
            <a:r>
              <a:rPr lang="en-CA" altLang="en-US" sz="1800" dirty="0">
                <a:solidFill>
                  <a:schemeClr val="tx1"/>
                </a:solidFill>
                <a:latin typeface="+mn-lt"/>
                <a:ea typeface="ヒラギノ角ゴ Pro W3"/>
              </a:rPr>
              <a:t>Available for all students</a:t>
            </a:r>
            <a:endParaRPr lang="en-CA" altLang="en-US" sz="1800" dirty="0">
              <a:solidFill>
                <a:schemeClr val="tx1"/>
              </a:solidFill>
              <a:latin typeface="+mn-lt"/>
              <a:ea typeface="ヒラギノ角ゴ Pro W3"/>
              <a:cs typeface="Arial"/>
            </a:endParaRPr>
          </a:p>
          <a:p>
            <a:pPr lvl="2" indent="-365760">
              <a:spcBef>
                <a:spcPct val="0"/>
              </a:spcBef>
              <a:spcAft>
                <a:spcPts val="700"/>
              </a:spcAft>
              <a:defRPr/>
            </a:pPr>
            <a:r>
              <a:rPr lang="en-CA" altLang="en-US" sz="1800" dirty="0">
                <a:solidFill>
                  <a:schemeClr val="tx1"/>
                </a:solidFill>
                <a:latin typeface="Arial"/>
                <a:ea typeface="ヒラギノ角ゴ Pro W3"/>
                <a:cs typeface="Arial"/>
              </a:rPr>
              <a:t>Both courses are available online</a:t>
            </a:r>
          </a:p>
          <a:p>
            <a:pPr lvl="2" indent="-365760">
              <a:spcBef>
                <a:spcPct val="0"/>
              </a:spcBef>
              <a:spcAft>
                <a:spcPts val="700"/>
              </a:spcAft>
              <a:defRPr/>
            </a:pPr>
            <a:r>
              <a:rPr lang="en-CA" altLang="en-US" sz="1800" dirty="0">
                <a:solidFill>
                  <a:schemeClr val="tx1"/>
                </a:solidFill>
                <a:latin typeface="+mn-lt"/>
                <a:ea typeface="ヒラギノ角ゴ Pro W3"/>
              </a:rPr>
              <a:t>Upon approval learners may select additional courses in </a:t>
            </a:r>
            <a:endParaRPr lang="en-CA" altLang="en-US" sz="1800" dirty="0">
              <a:solidFill>
                <a:schemeClr val="tx1"/>
              </a:solidFill>
              <a:latin typeface="+mn-lt"/>
              <a:cs typeface="Arial"/>
            </a:endParaRPr>
          </a:p>
          <a:p>
            <a:pPr lvl="2" indent="-365760">
              <a:spcBef>
                <a:spcPct val="0"/>
              </a:spcBef>
              <a:spcAft>
                <a:spcPts val="700"/>
              </a:spcAft>
              <a:buNone/>
              <a:defRPr/>
            </a:pPr>
            <a:r>
              <a:rPr lang="en-CA" altLang="en-US" sz="1800" dirty="0">
                <a:solidFill>
                  <a:schemeClr val="tx1"/>
                </a:solidFill>
                <a:latin typeface="+mn-lt"/>
                <a:ea typeface="ヒラギノ角ゴ Pro W3"/>
              </a:rPr>
              <a:t>	French (e.g., Writing 110, Law 120)</a:t>
            </a:r>
            <a:endParaRPr lang="en-CA" altLang="en-US" sz="1800" dirty="0">
              <a:solidFill>
                <a:schemeClr val="tx1"/>
              </a:solidFill>
              <a:latin typeface="+mn-lt"/>
              <a:ea typeface="ヒラギノ角ゴ Pro W3"/>
              <a:cs typeface="Arial"/>
            </a:endParaRPr>
          </a:p>
          <a:p>
            <a:pPr>
              <a:spcBef>
                <a:spcPct val="0"/>
              </a:spcBef>
              <a:buFontTx/>
              <a:buNone/>
              <a:defRPr/>
            </a:pPr>
            <a:endParaRPr lang="en-CA" altLang="fr-FR" sz="2400" dirty="0">
              <a:solidFill>
                <a:schemeClr val="tx1"/>
              </a:solidFill>
              <a:latin typeface="Myriad Pro" panose="020B0503030403020204" pitchFamily="34" charset="0"/>
            </a:endParaRPr>
          </a:p>
        </p:txBody>
      </p:sp>
      <p:sp>
        <p:nvSpPr>
          <p:cNvPr id="21" name="Rectangle 2">
            <a:extLst>
              <a:ext uri="{FF2B5EF4-FFF2-40B4-BE49-F238E27FC236}">
                <a16:creationId xmlns:a16="http://schemas.microsoft.com/office/drawing/2014/main" id="{8B3B097A-18F2-48A5-92C7-561ABE809E67}"/>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fr-CA" altLang="en-US" sz="2800">
                <a:solidFill>
                  <a:schemeClr val="bg1"/>
                </a:solidFill>
              </a:rPr>
              <a:t>English Prime </a:t>
            </a:r>
            <a:r>
              <a:rPr lang="en-CA" altLang="en-US" sz="2800">
                <a:solidFill>
                  <a:schemeClr val="bg1"/>
                </a:solidFill>
              </a:rPr>
              <a:t>with Intensive French (Grades 6-12) </a:t>
            </a:r>
            <a:endParaRPr lang="en-US" altLang="en-US" sz="2800" kern="0">
              <a:solidFill>
                <a:schemeClr val="bg1"/>
              </a:solidFill>
            </a:endParaRPr>
          </a:p>
        </p:txBody>
      </p:sp>
      <p:pic>
        <p:nvPicPr>
          <p:cNvPr id="3" name="Graphic 2" descr="Two speech bubbles">
            <a:extLst>
              <a:ext uri="{FF2B5EF4-FFF2-40B4-BE49-F238E27FC236}">
                <a16:creationId xmlns:a16="http://schemas.microsoft.com/office/drawing/2014/main" id="{29E4B5AA-EB07-4B40-8B75-1A00F46B79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19999" y="2075911"/>
            <a:ext cx="4572000" cy="4572000"/>
          </a:xfrm>
          <a:prstGeom prst="rect">
            <a:avLst/>
          </a:prstGeom>
        </p:spPr>
      </p:pic>
      <p:pic>
        <p:nvPicPr>
          <p:cNvPr id="2" name="Slide 10">
            <a:hlinkClick r:id="" action="ppaction://media"/>
            <a:extLst>
              <a:ext uri="{FF2B5EF4-FFF2-40B4-BE49-F238E27FC236}">
                <a16:creationId xmlns:a16="http://schemas.microsoft.com/office/drawing/2014/main" id="{65324837-059A-4C51-B37F-D253F610F54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418142" y="623751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886B8068-835F-4D77-A376-21D5DAD17603}"/>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rPr>
              <a:t>Benefits of Learning French </a:t>
            </a:r>
            <a:endParaRPr lang="en-US" altLang="en-US" sz="2800" kern="0" dirty="0">
              <a:solidFill>
                <a:schemeClr val="bg1"/>
              </a:solidFill>
            </a:endParaRPr>
          </a:p>
        </p:txBody>
      </p:sp>
      <p:pic>
        <p:nvPicPr>
          <p:cNvPr id="7" name="Picture 6">
            <a:extLst>
              <a:ext uri="{FF2B5EF4-FFF2-40B4-BE49-F238E27FC236}">
                <a16:creationId xmlns:a16="http://schemas.microsoft.com/office/drawing/2014/main" id="{13BED80A-A88A-41B4-B75E-43CD6ADA21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369" t="2603" r="15676" b="1136"/>
          <a:stretch/>
        </p:blipFill>
        <p:spPr>
          <a:xfrm>
            <a:off x="228600" y="914400"/>
            <a:ext cx="3876984" cy="5777345"/>
          </a:xfrm>
          <a:prstGeom prst="rect">
            <a:avLst/>
          </a:prstGeom>
        </p:spPr>
      </p:pic>
      <p:sp>
        <p:nvSpPr>
          <p:cNvPr id="8" name="Content Placeholder 2">
            <a:extLst>
              <a:ext uri="{FF2B5EF4-FFF2-40B4-BE49-F238E27FC236}">
                <a16:creationId xmlns:a16="http://schemas.microsoft.com/office/drawing/2014/main" id="{825FBFF1-44B7-4BE9-86F4-A458636AD845}"/>
              </a:ext>
            </a:extLst>
          </p:cNvPr>
          <p:cNvSpPr txBox="1">
            <a:spLocks/>
          </p:cNvSpPr>
          <p:nvPr/>
        </p:nvSpPr>
        <p:spPr>
          <a:xfrm>
            <a:off x="3859778" y="1620905"/>
            <a:ext cx="7315200" cy="3962400"/>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1026414" indent="-365760">
              <a:spcBef>
                <a:spcPts val="600"/>
              </a:spcBef>
              <a:spcAft>
                <a:spcPts val="700"/>
              </a:spcAft>
              <a:buFont typeface="Arial" panose="020B0604020202020204" pitchFamily="34" charset="0"/>
              <a:buChar char="•"/>
            </a:pPr>
            <a:r>
              <a:rPr lang="en-US" sz="1800" b="0" i="0" dirty="0">
                <a:solidFill>
                  <a:srgbClr val="000000"/>
                </a:solidFill>
                <a:effectLst/>
              </a:rPr>
              <a:t>Fosters stronger literacy skills in both French and English</a:t>
            </a:r>
          </a:p>
          <a:p>
            <a:pPr marL="1026414" indent="-365760" algn="l">
              <a:spcBef>
                <a:spcPts val="600"/>
              </a:spcBef>
              <a:spcAft>
                <a:spcPts val="700"/>
              </a:spcAft>
              <a:buFont typeface="Arial" panose="020B0604020202020204" pitchFamily="34" charset="0"/>
              <a:buChar char="•"/>
            </a:pPr>
            <a:r>
              <a:rPr lang="en-US" sz="1800" dirty="0">
                <a:solidFill>
                  <a:srgbClr val="000000"/>
                </a:solidFill>
              </a:rPr>
              <a:t>D</a:t>
            </a:r>
            <a:r>
              <a:rPr lang="en-US" sz="1800" b="0" i="0" dirty="0">
                <a:solidFill>
                  <a:srgbClr val="000000"/>
                </a:solidFill>
                <a:effectLst/>
              </a:rPr>
              <a:t>evelops listening and learning skills</a:t>
            </a:r>
          </a:p>
          <a:p>
            <a:pPr marL="1026414" indent="-365760" algn="l">
              <a:spcBef>
                <a:spcPts val="600"/>
              </a:spcBef>
              <a:spcAft>
                <a:spcPts val="700"/>
              </a:spcAft>
              <a:buFont typeface="Arial" panose="020B0604020202020204" pitchFamily="34" charset="0"/>
              <a:buChar char="•"/>
            </a:pPr>
            <a:r>
              <a:rPr lang="en-US" sz="1800" dirty="0">
                <a:solidFill>
                  <a:srgbClr val="000000"/>
                </a:solidFill>
              </a:rPr>
              <a:t>E</a:t>
            </a:r>
            <a:r>
              <a:rPr lang="en-US" sz="1800" b="0" i="0" dirty="0">
                <a:solidFill>
                  <a:srgbClr val="000000"/>
                </a:solidFill>
                <a:effectLst/>
              </a:rPr>
              <a:t>nhances problem solving abilities</a:t>
            </a:r>
          </a:p>
          <a:p>
            <a:pPr marL="1026414" indent="-365760" algn="l">
              <a:spcBef>
                <a:spcPts val="600"/>
              </a:spcBef>
              <a:spcAft>
                <a:spcPts val="700"/>
              </a:spcAft>
              <a:buFont typeface="Arial" panose="020B0604020202020204" pitchFamily="34" charset="0"/>
              <a:buChar char="•"/>
            </a:pPr>
            <a:r>
              <a:rPr lang="en-US" sz="1800" dirty="0">
                <a:solidFill>
                  <a:srgbClr val="000000"/>
                </a:solidFill>
              </a:rPr>
              <a:t>I</a:t>
            </a:r>
            <a:r>
              <a:rPr lang="en-US" sz="1800" b="0" i="0" dirty="0">
                <a:solidFill>
                  <a:srgbClr val="000000"/>
                </a:solidFill>
                <a:effectLst/>
              </a:rPr>
              <a:t>ncreases cognitive abilities such as flexible and creative thinking</a:t>
            </a:r>
          </a:p>
          <a:p>
            <a:pPr marL="1026414" indent="-365760" algn="l">
              <a:spcBef>
                <a:spcPts val="600"/>
              </a:spcBef>
              <a:spcAft>
                <a:spcPts val="700"/>
              </a:spcAft>
              <a:buFont typeface="Arial" panose="020B0604020202020204" pitchFamily="34" charset="0"/>
              <a:buChar char="•"/>
            </a:pPr>
            <a:r>
              <a:rPr lang="en-US" sz="1800" dirty="0">
                <a:solidFill>
                  <a:srgbClr val="000000"/>
                </a:solidFill>
              </a:rPr>
              <a:t>Exposes</a:t>
            </a:r>
            <a:r>
              <a:rPr lang="en-US" sz="1800" b="0" i="0" dirty="0">
                <a:solidFill>
                  <a:srgbClr val="000000"/>
                </a:solidFill>
                <a:effectLst/>
              </a:rPr>
              <a:t> learners to literature, art, music and theatre in another language</a:t>
            </a:r>
          </a:p>
          <a:p>
            <a:pPr marL="1026414" indent="-365760" algn="l">
              <a:spcBef>
                <a:spcPts val="600"/>
              </a:spcBef>
              <a:spcAft>
                <a:spcPts val="700"/>
              </a:spcAft>
              <a:buFont typeface="Arial" panose="020B0604020202020204" pitchFamily="34" charset="0"/>
              <a:buChar char="•"/>
            </a:pPr>
            <a:r>
              <a:rPr lang="en-US" sz="1800" dirty="0">
                <a:solidFill>
                  <a:srgbClr val="000000"/>
                </a:solidFill>
              </a:rPr>
              <a:t>Improves </a:t>
            </a:r>
            <a:r>
              <a:rPr lang="en-US" sz="1800" b="0" i="0" dirty="0">
                <a:solidFill>
                  <a:srgbClr val="000000"/>
                </a:solidFill>
                <a:effectLst/>
              </a:rPr>
              <a:t>self-esteem and attitude towards French</a:t>
            </a:r>
          </a:p>
          <a:p>
            <a:pPr marL="1026414" indent="-365760">
              <a:spcBef>
                <a:spcPts val="600"/>
              </a:spcBef>
              <a:spcAft>
                <a:spcPts val="700"/>
              </a:spcAft>
              <a:buFont typeface="Arial" panose="020B0604020202020204" pitchFamily="34" charset="0"/>
              <a:buChar char="•"/>
            </a:pPr>
            <a:r>
              <a:rPr lang="en-CA" altLang="en-US" sz="1800" dirty="0">
                <a:solidFill>
                  <a:schemeClr val="tx1"/>
                </a:solidFill>
              </a:rPr>
              <a:t>explore a variety of themes of interest (e.g., me, my family, food, clothing, leisure, and activities: sports, music, etc.).</a:t>
            </a:r>
            <a:endParaRPr lang="en-CA" altLang="en-US" sz="1800" dirty="0">
              <a:solidFill>
                <a:schemeClr val="tx1"/>
              </a:solidFill>
              <a:cs typeface="Arial"/>
            </a:endParaRPr>
          </a:p>
          <a:p>
            <a:pPr marL="660654" indent="0" algn="l">
              <a:spcBef>
                <a:spcPts val="600"/>
              </a:spcBef>
              <a:spcAft>
                <a:spcPts val="700"/>
              </a:spcAft>
              <a:buNone/>
            </a:pPr>
            <a:endParaRPr lang="en-US" sz="1800" b="0" i="0" dirty="0">
              <a:solidFill>
                <a:srgbClr val="000000"/>
              </a:solidFill>
              <a:effectLst/>
            </a:endParaRPr>
          </a:p>
          <a:p>
            <a:pPr marL="0" indent="0">
              <a:buNone/>
              <a:defRPr/>
            </a:pPr>
            <a:endParaRPr lang="en-CA" altLang="en-US" sz="2000" kern="0" dirty="0">
              <a:solidFill>
                <a:schemeClr val="tx1"/>
              </a:solidFill>
            </a:endParaRPr>
          </a:p>
          <a:p>
            <a:pPr>
              <a:buFontTx/>
              <a:buNone/>
              <a:defRPr/>
            </a:pPr>
            <a:endParaRPr lang="fr-CA" altLang="en-US" sz="2000" kern="0" dirty="0">
              <a:solidFill>
                <a:schemeClr val="tx1"/>
              </a:solidFill>
            </a:endParaRPr>
          </a:p>
        </p:txBody>
      </p:sp>
      <p:pic>
        <p:nvPicPr>
          <p:cNvPr id="2" name="Slide 11">
            <a:hlinkClick r:id="" action="ppaction://media"/>
            <a:extLst>
              <a:ext uri="{FF2B5EF4-FFF2-40B4-BE49-F238E27FC236}">
                <a16:creationId xmlns:a16="http://schemas.microsoft.com/office/drawing/2014/main" id="{9F583851-6100-4405-821D-6E86CD34F24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661491" y="6172201"/>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937B0-E23A-4CDD-AB37-49C2BE51F27A}"/>
              </a:ext>
            </a:extLst>
          </p:cNvPr>
          <p:cNvPicPr>
            <a:picLocks noChangeAspect="1"/>
          </p:cNvPicPr>
          <p:nvPr/>
        </p:nvPicPr>
        <p:blipFill rotWithShape="1">
          <a:blip r:embed="rId6">
            <a:extLst>
              <a:ext uri="{28A0092B-C50C-407E-A947-70E740481C1C}">
                <a14:useLocalDpi xmlns:a14="http://schemas.microsoft.com/office/drawing/2010/main" val="0"/>
              </a:ext>
            </a:extLst>
          </a:blip>
          <a:srcRect t="7405" b="7255"/>
          <a:stretch/>
        </p:blipFill>
        <p:spPr>
          <a:xfrm>
            <a:off x="228600" y="0"/>
            <a:ext cx="11963400" cy="6858000"/>
          </a:xfrm>
          <a:prstGeom prst="rect">
            <a:avLst/>
          </a:prstGeom>
        </p:spPr>
      </p:pic>
      <p:grpSp>
        <p:nvGrpSpPr>
          <p:cNvPr id="21" name="Group 20">
            <a:extLst>
              <a:ext uri="{FF2B5EF4-FFF2-40B4-BE49-F238E27FC236}">
                <a16:creationId xmlns:a16="http://schemas.microsoft.com/office/drawing/2014/main" id="{F51599DD-C989-432C-A42E-5B45A7C1E667}"/>
              </a:ext>
            </a:extLst>
          </p:cNvPr>
          <p:cNvGrpSpPr/>
          <p:nvPr/>
        </p:nvGrpSpPr>
        <p:grpSpPr>
          <a:xfrm>
            <a:off x="224118" y="1137575"/>
            <a:ext cx="11967882" cy="5720425"/>
            <a:chOff x="232191" y="1143000"/>
            <a:chExt cx="11964291" cy="5728446"/>
          </a:xfrm>
        </p:grpSpPr>
        <p:pic>
          <p:nvPicPr>
            <p:cNvPr id="22" name="Graphic 21">
              <a:extLst>
                <a:ext uri="{FF2B5EF4-FFF2-40B4-BE49-F238E27FC236}">
                  <a16:creationId xmlns:a16="http://schemas.microsoft.com/office/drawing/2014/main" id="{EBFF996D-FE1C-4AE4-8360-470F0AB680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191" y="1143000"/>
              <a:ext cx="11959810" cy="5728446"/>
            </a:xfrm>
            <a:prstGeom prst="rect">
              <a:avLst/>
            </a:prstGeom>
          </p:spPr>
        </p:pic>
        <p:pic>
          <p:nvPicPr>
            <p:cNvPr id="23" name="Graphic 22">
              <a:extLst>
                <a:ext uri="{FF2B5EF4-FFF2-40B4-BE49-F238E27FC236}">
                  <a16:creationId xmlns:a16="http://schemas.microsoft.com/office/drawing/2014/main" id="{180A4EDB-A897-407E-8CB4-518C61F3E9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6672" y="4322517"/>
              <a:ext cx="11959810" cy="2548929"/>
            </a:xfrm>
            <a:prstGeom prst="rect">
              <a:avLst/>
            </a:prstGeom>
          </p:spPr>
        </p:pic>
      </p:grpSp>
      <p:sp>
        <p:nvSpPr>
          <p:cNvPr id="29" name="TextBox 2">
            <a:extLst>
              <a:ext uri="{FF2B5EF4-FFF2-40B4-BE49-F238E27FC236}">
                <a16:creationId xmlns:a16="http://schemas.microsoft.com/office/drawing/2014/main" id="{30DCE2DC-0DD8-4492-9191-44E1A508CE72}"/>
              </a:ext>
            </a:extLst>
          </p:cNvPr>
          <p:cNvSpPr txBox="1">
            <a:spLocks noChangeArrowheads="1"/>
          </p:cNvSpPr>
          <p:nvPr/>
        </p:nvSpPr>
        <p:spPr bwMode="auto">
          <a:xfrm>
            <a:off x="1104900" y="4705709"/>
            <a:ext cx="9982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000" b="1" dirty="0">
                <a:solidFill>
                  <a:schemeClr val="bg1"/>
                </a:solidFill>
                <a:latin typeface="+mj-lt"/>
                <a:ea typeface="Adobe Myungjo Std M" panose="02020600000000000000" pitchFamily="18" charset="-128"/>
              </a:rPr>
              <a:t>Now, let’s take a look at the French Immersion Programs</a:t>
            </a:r>
          </a:p>
        </p:txBody>
      </p:sp>
      <p:pic>
        <p:nvPicPr>
          <p:cNvPr id="2" name="Slide 12">
            <a:hlinkClick r:id="" action="ppaction://media"/>
            <a:extLst>
              <a:ext uri="{FF2B5EF4-FFF2-40B4-BE49-F238E27FC236}">
                <a16:creationId xmlns:a16="http://schemas.microsoft.com/office/drawing/2014/main" id="{AB16958C-4AE2-45DC-9C7F-90D6DB89D2F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575458" y="6248400"/>
            <a:ext cx="609600" cy="609600"/>
          </a:xfrm>
          <a:prstGeom prst="rect">
            <a:avLst/>
          </a:prstGeom>
        </p:spPr>
      </p:pic>
    </p:spTree>
    <p:custDataLst>
      <p:tags r:id="rId1"/>
    </p:custDataLst>
    <p:extLst>
      <p:ext uri="{BB962C8B-B14F-4D97-AF65-F5344CB8AC3E}">
        <p14:creationId xmlns:p14="http://schemas.microsoft.com/office/powerpoint/2010/main" val="32750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2362200" y="17526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a:solidFill>
                <a:schemeClr val="tx1"/>
              </a:solidFill>
            </a:endParaRPr>
          </a:p>
        </p:txBody>
      </p:sp>
      <p:sp>
        <p:nvSpPr>
          <p:cNvPr id="4" name="Rectangle 3"/>
          <p:cNvSpPr>
            <a:spLocks noChangeArrowheads="1"/>
          </p:cNvSpPr>
          <p:nvPr/>
        </p:nvSpPr>
        <p:spPr bwMode="auto">
          <a:xfrm>
            <a:off x="4406897" y="1354163"/>
            <a:ext cx="7411478"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700"/>
              </a:spcAft>
              <a:buNone/>
            </a:pPr>
            <a:r>
              <a:rPr lang="en-CA" altLang="en-US" sz="2000" b="1" dirty="0">
                <a:solidFill>
                  <a:schemeClr val="tx1"/>
                </a:solidFill>
                <a:latin typeface="+mn-lt"/>
              </a:rPr>
              <a:t>LANGUAGE PROFICIENCY TARGETS</a:t>
            </a:r>
          </a:p>
          <a:p>
            <a:pPr marL="285750" indent="-285750">
              <a:spcBef>
                <a:spcPct val="0"/>
              </a:spcBef>
              <a:spcAft>
                <a:spcPts val="700"/>
              </a:spcAft>
            </a:pPr>
            <a:r>
              <a:rPr lang="en-CA" altLang="en-US" sz="1800" dirty="0">
                <a:solidFill>
                  <a:schemeClr val="tx1"/>
                </a:solidFill>
                <a:latin typeface="+mn-lt"/>
              </a:rPr>
              <a:t>Learners work towards French language achievement indicators in the areas of oral proficiency, reading, and writing.</a:t>
            </a:r>
          </a:p>
          <a:p>
            <a:pPr>
              <a:spcBef>
                <a:spcPct val="0"/>
              </a:spcBef>
              <a:spcAft>
                <a:spcPts val="700"/>
              </a:spcAft>
              <a:buNone/>
            </a:pPr>
            <a:endParaRPr lang="en-CA" altLang="en-US" sz="1800" dirty="0">
              <a:solidFill>
                <a:schemeClr val="tx1"/>
              </a:solidFill>
              <a:latin typeface="+mn-lt"/>
            </a:endParaRPr>
          </a:p>
          <a:p>
            <a:pPr>
              <a:spcBef>
                <a:spcPct val="0"/>
              </a:spcBef>
              <a:spcAft>
                <a:spcPts val="700"/>
              </a:spcAft>
              <a:buNone/>
            </a:pPr>
            <a:r>
              <a:rPr lang="en-CA" altLang="en-US" sz="2000" b="1" dirty="0">
                <a:solidFill>
                  <a:schemeClr val="tx1"/>
                </a:solidFill>
              </a:rPr>
              <a:t>PROGRAM AVAILABILITY</a:t>
            </a:r>
          </a:p>
          <a:p>
            <a:pPr marL="285750" indent="-365760">
              <a:spcBef>
                <a:spcPts val="600"/>
              </a:spcBef>
              <a:spcAft>
                <a:spcPts val="700"/>
              </a:spcAft>
            </a:pPr>
            <a:r>
              <a:rPr lang="en-US" altLang="en-US" sz="1800" dirty="0">
                <a:solidFill>
                  <a:schemeClr val="tx1"/>
                </a:solidFill>
              </a:rPr>
              <a:t>Spring registration supports district planning. </a:t>
            </a:r>
          </a:p>
          <a:p>
            <a:pPr marL="285750" indent="-365760">
              <a:spcBef>
                <a:spcPts val="600"/>
              </a:spcBef>
              <a:spcAft>
                <a:spcPts val="700"/>
              </a:spcAft>
            </a:pPr>
            <a:r>
              <a:rPr lang="en-US" altLang="en-US" sz="1800" dirty="0">
                <a:solidFill>
                  <a:schemeClr val="tx1"/>
                </a:solidFill>
              </a:rPr>
              <a:t>Families are encouraged to register within the designated dates. </a:t>
            </a:r>
          </a:p>
          <a:p>
            <a:pPr marL="285750" indent="-365760">
              <a:spcBef>
                <a:spcPts val="600"/>
              </a:spcBef>
              <a:spcAft>
                <a:spcPts val="700"/>
              </a:spcAft>
            </a:pPr>
            <a:r>
              <a:rPr lang="en-US" altLang="en-US" sz="1800" dirty="0">
                <a:solidFill>
                  <a:schemeClr val="tx1"/>
                </a:solidFill>
              </a:rPr>
              <a:t>Program availability is dependent upon student enrollment </a:t>
            </a:r>
            <a:r>
              <a:rPr lang="en-US" sz="1800" dirty="0">
                <a:solidFill>
                  <a:schemeClr val="tx1"/>
                </a:solidFill>
              </a:rPr>
              <a:t>in</a:t>
            </a:r>
          </a:p>
          <a:p>
            <a:pPr>
              <a:spcBef>
                <a:spcPts val="0"/>
              </a:spcBef>
              <a:spcAft>
                <a:spcPts val="0"/>
              </a:spcAft>
              <a:buNone/>
            </a:pPr>
            <a:r>
              <a:rPr lang="en-US" sz="1800" dirty="0">
                <a:solidFill>
                  <a:schemeClr val="tx1"/>
                </a:solidFill>
              </a:rPr>
              <a:t>      accordance with</a:t>
            </a:r>
            <a:r>
              <a:rPr lang="en-US" altLang="en-US" sz="1800" dirty="0">
                <a:solidFill>
                  <a:schemeClr val="tx1"/>
                </a:solidFill>
              </a:rPr>
              <a:t> </a:t>
            </a:r>
            <a:r>
              <a:rPr lang="en-US" sz="1800" b="1" dirty="0">
                <a:solidFill>
                  <a:schemeClr val="accent5">
                    <a:lumMod val="50000"/>
                  </a:schemeClr>
                </a:solidFill>
                <a:hlinkClick r:id="rId6">
                  <a:extLst>
                    <a:ext uri="{A12FA001-AC4F-418D-AE19-62706E023703}">
                      <ahyp:hlinkClr xmlns:ahyp="http://schemas.microsoft.com/office/drawing/2018/hyperlinkcolor" val="tx"/>
                    </a:ext>
                  </a:extLst>
                </a:hlinkClick>
              </a:rPr>
              <a:t>Policy 309</a:t>
            </a:r>
            <a:r>
              <a:rPr lang="en-US" sz="1800" dirty="0"/>
              <a:t>.</a:t>
            </a:r>
            <a:endParaRPr lang="en-US" altLang="en-US" sz="1800" dirty="0">
              <a:solidFill>
                <a:schemeClr val="tx1"/>
              </a:solidFill>
            </a:endParaRPr>
          </a:p>
          <a:p>
            <a:pPr>
              <a:spcBef>
                <a:spcPct val="0"/>
              </a:spcBef>
              <a:spcAft>
                <a:spcPts val="700"/>
              </a:spcAft>
              <a:buNone/>
            </a:pPr>
            <a:endParaRPr lang="en-US" altLang="fr-FR" sz="1800" dirty="0">
              <a:solidFill>
                <a:schemeClr val="tx1"/>
              </a:solidFill>
            </a:endParaRPr>
          </a:p>
          <a:p>
            <a:pPr>
              <a:spcBef>
                <a:spcPct val="0"/>
              </a:spcBef>
              <a:spcAft>
                <a:spcPts val="700"/>
              </a:spcAft>
              <a:buNone/>
            </a:pPr>
            <a:r>
              <a:rPr lang="en-US" altLang="en-US" sz="2000" b="1" dirty="0">
                <a:solidFill>
                  <a:schemeClr val="tx1"/>
                </a:solidFill>
              </a:rPr>
              <a:t>FRENCH IMMERSION AND INCLUSION</a:t>
            </a:r>
          </a:p>
          <a:p>
            <a:pPr marL="285750" indent="-285750">
              <a:spcBef>
                <a:spcPct val="0"/>
              </a:spcBef>
              <a:spcAft>
                <a:spcPts val="700"/>
              </a:spcAft>
            </a:pPr>
            <a:r>
              <a:rPr lang="en-US" sz="1800" dirty="0">
                <a:solidFill>
                  <a:schemeClr val="tx1"/>
                </a:solidFill>
              </a:rPr>
              <a:t>French Immersion is an inclusive program that is accessible to </a:t>
            </a:r>
            <a:r>
              <a:rPr lang="en-US" sz="1800" b="1" u="sng" dirty="0">
                <a:solidFill>
                  <a:schemeClr val="tx1"/>
                </a:solidFill>
              </a:rPr>
              <a:t>all learners </a:t>
            </a:r>
            <a:r>
              <a:rPr lang="en-US" sz="1800" dirty="0">
                <a:solidFill>
                  <a:schemeClr val="tx1"/>
                </a:solidFill>
              </a:rPr>
              <a:t>in accordance with </a:t>
            </a:r>
            <a:r>
              <a:rPr lang="en-US" sz="1800" b="1" dirty="0">
                <a:solidFill>
                  <a:schemeClr val="accent5">
                    <a:lumMod val="50000"/>
                  </a:schemeClr>
                </a:solidFill>
                <a:hlinkClick r:id="rId6">
                  <a:extLst>
                    <a:ext uri="{A12FA001-AC4F-418D-AE19-62706E023703}">
                      <ahyp:hlinkClr xmlns:ahyp="http://schemas.microsoft.com/office/drawing/2018/hyperlinkcolor" val="tx"/>
                    </a:ext>
                  </a:extLst>
                </a:hlinkClick>
              </a:rPr>
              <a:t>Policy 309</a:t>
            </a:r>
            <a:r>
              <a:rPr lang="en-US" sz="1800" dirty="0"/>
              <a:t>.</a:t>
            </a:r>
            <a:endParaRPr lang="en-US" altLang="en-US" sz="1800" dirty="0">
              <a:solidFill>
                <a:schemeClr val="tx1"/>
              </a:solidFill>
            </a:endParaRPr>
          </a:p>
          <a:p>
            <a:pPr marL="285750" indent="-285750">
              <a:spcBef>
                <a:spcPct val="0"/>
              </a:spcBef>
              <a:spcAft>
                <a:spcPts val="700"/>
              </a:spcAft>
            </a:pPr>
            <a:endParaRPr lang="en-US" altLang="en-US" sz="1800" dirty="0">
              <a:solidFill>
                <a:schemeClr val="tx1"/>
              </a:solidFill>
            </a:endParaRPr>
          </a:p>
          <a:p>
            <a:pPr marL="285750" indent="-285750">
              <a:spcBef>
                <a:spcPct val="0"/>
              </a:spcBef>
              <a:spcAft>
                <a:spcPts val="0"/>
              </a:spcAft>
            </a:pPr>
            <a:endParaRPr lang="fr-CA" altLang="fr-FR" sz="1800" dirty="0">
              <a:solidFill>
                <a:schemeClr val="tx1"/>
              </a:solidFill>
            </a:endParaRPr>
          </a:p>
          <a:p>
            <a:pPr marL="285750" indent="-365760">
              <a:spcBef>
                <a:spcPct val="0"/>
              </a:spcBef>
              <a:spcAft>
                <a:spcPts val="700"/>
              </a:spcAft>
            </a:pPr>
            <a:endParaRPr lang="en-CA" altLang="en-US" sz="1800" dirty="0">
              <a:solidFill>
                <a:schemeClr val="tx1"/>
              </a:solidFill>
              <a:latin typeface="+mn-lt"/>
            </a:endParaRPr>
          </a:p>
        </p:txBody>
      </p:sp>
      <p:pic>
        <p:nvPicPr>
          <p:cNvPr id="23" name="Picture 22">
            <a:extLst>
              <a:ext uri="{FF2B5EF4-FFF2-40B4-BE49-F238E27FC236}">
                <a16:creationId xmlns:a16="http://schemas.microsoft.com/office/drawing/2014/main" id="{CF2AA6B4-2034-497B-9DF5-4E2506B6F7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33" t="3612" r="56020" b="8482"/>
          <a:stretch/>
        </p:blipFill>
        <p:spPr>
          <a:xfrm>
            <a:off x="228600" y="914399"/>
            <a:ext cx="3876984" cy="5778413"/>
          </a:xfrm>
          <a:prstGeom prst="rect">
            <a:avLst/>
          </a:prstGeom>
        </p:spPr>
      </p:pic>
      <p:sp>
        <p:nvSpPr>
          <p:cNvPr id="26" name="Rectangle 2">
            <a:extLst>
              <a:ext uri="{FF2B5EF4-FFF2-40B4-BE49-F238E27FC236}">
                <a16:creationId xmlns:a16="http://schemas.microsoft.com/office/drawing/2014/main" id="{27F9E94F-D147-49B9-A2C0-8C497F311B3F}"/>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French Immersion Overview</a:t>
            </a:r>
            <a:endParaRPr lang="en-US" altLang="en-US" sz="2800" kern="0">
              <a:solidFill>
                <a:schemeClr val="bg1"/>
              </a:solidFill>
            </a:endParaRPr>
          </a:p>
        </p:txBody>
      </p:sp>
      <p:pic>
        <p:nvPicPr>
          <p:cNvPr id="2" name="Slide 13">
            <a:hlinkClick r:id="" action="ppaction://media"/>
            <a:extLst>
              <a:ext uri="{FF2B5EF4-FFF2-40B4-BE49-F238E27FC236}">
                <a16:creationId xmlns:a16="http://schemas.microsoft.com/office/drawing/2014/main" id="{0EBA3DCE-6AF8-4864-8AA6-A65C8DFEAB8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464030" y="616259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p:nvPr>
        </p:nvSpPr>
        <p:spPr>
          <a:xfrm>
            <a:off x="3946491" y="1255606"/>
            <a:ext cx="8016909" cy="2871982"/>
          </a:xfrm>
          <a:prstGeom prst="rect">
            <a:avLst/>
          </a:prstGeom>
        </p:spPr>
        <p:txBody>
          <a:bodyPr/>
          <a:lstStyle/>
          <a:p>
            <a:pPr marL="740664" indent="-365760">
              <a:spcBef>
                <a:spcPts val="600"/>
              </a:spcBef>
              <a:spcAft>
                <a:spcPts val="700"/>
              </a:spcAft>
              <a:buFont typeface="Arial" panose="020B0604020202020204" pitchFamily="34" charset="0"/>
              <a:buChar char="•"/>
            </a:pPr>
            <a:r>
              <a:rPr lang="en-US" sz="1800" dirty="0">
                <a:solidFill>
                  <a:schemeClr val="tx1"/>
                </a:solidFill>
              </a:rPr>
              <a:t>Early Immersion begins in grade 1 where students are immersed in French language learning for most of the day. Content areas such as Science, Math, and Social Studies are all taught in French. </a:t>
            </a:r>
            <a:endParaRPr lang="en-CA" sz="1800" dirty="0">
              <a:solidFill>
                <a:schemeClr val="tx1"/>
              </a:solidFill>
            </a:endParaRPr>
          </a:p>
          <a:p>
            <a:pPr marL="740664" indent="-365760">
              <a:spcBef>
                <a:spcPts val="600"/>
              </a:spcBef>
              <a:spcAft>
                <a:spcPts val="700"/>
              </a:spcAft>
              <a:buFont typeface="Arial" panose="020B0604020202020204" pitchFamily="34" charset="0"/>
              <a:buChar char="•"/>
            </a:pPr>
            <a:r>
              <a:rPr lang="en-US" sz="1800" dirty="0">
                <a:solidFill>
                  <a:schemeClr val="tx1"/>
                </a:solidFill>
              </a:rPr>
              <a:t>In the early years, language learning is nurtured through everyday activities such as: playing, reading, writing, making and storytelling in French. </a:t>
            </a:r>
          </a:p>
          <a:p>
            <a:pPr marL="740664" indent="-365760">
              <a:spcBef>
                <a:spcPts val="600"/>
              </a:spcBef>
              <a:spcAft>
                <a:spcPts val="700"/>
              </a:spcAft>
              <a:buFont typeface="Arial" panose="020B0604020202020204" pitchFamily="34" charset="0"/>
              <a:buChar char="•"/>
            </a:pPr>
            <a:r>
              <a:rPr lang="en-US" sz="1800" dirty="0">
                <a:solidFill>
                  <a:schemeClr val="tx1"/>
                </a:solidFill>
              </a:rPr>
              <a:t>French language learning is embedded through the exploration of familiar and relevant topics, and cultural experiences.</a:t>
            </a:r>
          </a:p>
        </p:txBody>
      </p:sp>
      <p:pic>
        <p:nvPicPr>
          <p:cNvPr id="16" name="Picture 15">
            <a:extLst>
              <a:ext uri="{FF2B5EF4-FFF2-40B4-BE49-F238E27FC236}">
                <a16:creationId xmlns:a16="http://schemas.microsoft.com/office/drawing/2014/main" id="{3281AFCD-F8FA-45B9-A3DC-29E0BB2BA3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286" t="7160" r="37218" b="3025"/>
          <a:stretch/>
        </p:blipFill>
        <p:spPr>
          <a:xfrm>
            <a:off x="228600" y="914400"/>
            <a:ext cx="3876984" cy="5776686"/>
          </a:xfrm>
          <a:prstGeom prst="rect">
            <a:avLst/>
          </a:prstGeom>
        </p:spPr>
      </p:pic>
      <p:sp>
        <p:nvSpPr>
          <p:cNvPr id="21" name="Rectangle 2">
            <a:extLst>
              <a:ext uri="{FF2B5EF4-FFF2-40B4-BE49-F238E27FC236}">
                <a16:creationId xmlns:a16="http://schemas.microsoft.com/office/drawing/2014/main" id="{B223BF68-80D3-4630-9105-4F5AA8678A16}"/>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Grade 1 French Immersion</a:t>
            </a:r>
            <a:endParaRPr lang="en-US" altLang="en-US" sz="2800" kern="0">
              <a:solidFill>
                <a:schemeClr val="bg1"/>
              </a:solidFill>
            </a:endParaRPr>
          </a:p>
        </p:txBody>
      </p:sp>
      <p:sp>
        <p:nvSpPr>
          <p:cNvPr id="6" name="Rectangle 5">
            <a:extLst>
              <a:ext uri="{FF2B5EF4-FFF2-40B4-BE49-F238E27FC236}">
                <a16:creationId xmlns:a16="http://schemas.microsoft.com/office/drawing/2014/main" id="{95BB730C-C8E9-414E-9293-D26924AE6F9C}"/>
              </a:ext>
            </a:extLst>
          </p:cNvPr>
          <p:cNvSpPr/>
          <p:nvPr/>
        </p:nvSpPr>
        <p:spPr bwMode="auto">
          <a:xfrm>
            <a:off x="4105586" y="4127587"/>
            <a:ext cx="8086414" cy="2563499"/>
          </a:xfrm>
          <a:prstGeom prst="rect">
            <a:avLst/>
          </a:prstGeom>
          <a:solidFill>
            <a:srgbClr val="C6E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pic>
        <p:nvPicPr>
          <p:cNvPr id="7" name="Graphic 6" descr="Classroom">
            <a:extLst>
              <a:ext uri="{FF2B5EF4-FFF2-40B4-BE49-F238E27FC236}">
                <a16:creationId xmlns:a16="http://schemas.microsoft.com/office/drawing/2014/main" id="{C583A334-FBEF-48C5-9F35-7CB560DDA0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01075" y="4284661"/>
            <a:ext cx="807748" cy="807748"/>
          </a:xfrm>
          <a:prstGeom prst="rect">
            <a:avLst/>
          </a:prstGeom>
        </p:spPr>
      </p:pic>
      <p:sp>
        <p:nvSpPr>
          <p:cNvPr id="8" name="Rectangle 7">
            <a:extLst>
              <a:ext uri="{FF2B5EF4-FFF2-40B4-BE49-F238E27FC236}">
                <a16:creationId xmlns:a16="http://schemas.microsoft.com/office/drawing/2014/main" id="{58422A4B-CD2E-4E6A-8368-C1E5E3457B62}"/>
              </a:ext>
            </a:extLst>
          </p:cNvPr>
          <p:cNvSpPr>
            <a:spLocks noChangeArrowheads="1"/>
          </p:cNvSpPr>
          <p:nvPr/>
        </p:nvSpPr>
        <p:spPr bwMode="auto">
          <a:xfrm>
            <a:off x="5508823" y="4172629"/>
            <a:ext cx="4038600" cy="238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nSpc>
                <a:spcPct val="150000"/>
              </a:lnSpc>
              <a:spcBef>
                <a:spcPct val="0"/>
              </a:spcBef>
              <a:spcAft>
                <a:spcPts val="700"/>
              </a:spcAft>
              <a:buNone/>
              <a:defRPr/>
            </a:pPr>
            <a:r>
              <a:rPr lang="en-CA" altLang="en-US" sz="2000" b="1" dirty="0">
                <a:solidFill>
                  <a:schemeClr val="tx1"/>
                </a:solidFill>
                <a:latin typeface="+mj-lt"/>
              </a:rPr>
              <a:t>FRENCH INSTRUCTION </a:t>
            </a:r>
          </a:p>
          <a:p>
            <a:pPr marL="0" indent="0">
              <a:spcBef>
                <a:spcPct val="0"/>
              </a:spcBef>
              <a:spcAft>
                <a:spcPts val="700"/>
              </a:spcAft>
              <a:buNone/>
              <a:defRPr/>
            </a:pPr>
            <a:r>
              <a:rPr lang="en-CA" altLang="en-US" sz="1800" dirty="0">
                <a:solidFill>
                  <a:schemeClr val="tx1"/>
                </a:solidFill>
                <a:latin typeface="+mn-lt"/>
              </a:rPr>
              <a:t>Grades 1 and 2:</a:t>
            </a:r>
          </a:p>
          <a:p>
            <a:pPr marL="0" indent="0">
              <a:spcBef>
                <a:spcPct val="0"/>
              </a:spcBef>
              <a:spcAft>
                <a:spcPts val="700"/>
              </a:spcAft>
              <a:buNone/>
              <a:defRPr/>
            </a:pPr>
            <a:r>
              <a:rPr lang="en-CA" altLang="en-US" sz="1800" dirty="0">
                <a:solidFill>
                  <a:schemeClr val="tx1"/>
                </a:solidFill>
                <a:latin typeface="+mn-lt"/>
              </a:rPr>
              <a:t>Grades 3 to 5:  			      </a:t>
            </a:r>
          </a:p>
          <a:p>
            <a:pPr marL="0" indent="0">
              <a:spcBef>
                <a:spcPct val="0"/>
              </a:spcBef>
              <a:spcAft>
                <a:spcPts val="700"/>
              </a:spcAft>
              <a:buNone/>
              <a:defRPr/>
            </a:pPr>
            <a:r>
              <a:rPr lang="en-CA" altLang="en-US" sz="1800" dirty="0">
                <a:solidFill>
                  <a:schemeClr val="tx1"/>
                </a:solidFill>
                <a:latin typeface="+mn-lt"/>
              </a:rPr>
              <a:t>Grades 6 to 8:	      		       </a:t>
            </a:r>
          </a:p>
          <a:p>
            <a:pPr marL="0" indent="0">
              <a:spcBef>
                <a:spcPct val="0"/>
              </a:spcBef>
              <a:spcAft>
                <a:spcPts val="700"/>
              </a:spcAft>
              <a:buNone/>
              <a:defRPr/>
            </a:pPr>
            <a:r>
              <a:rPr lang="en-CA" altLang="en-US" sz="1800" dirty="0">
                <a:solidFill>
                  <a:schemeClr val="tx1"/>
                </a:solidFill>
                <a:latin typeface="+mn-lt"/>
              </a:rPr>
              <a:t>Grade 9:</a:t>
            </a:r>
          </a:p>
          <a:p>
            <a:pPr marL="0" indent="0">
              <a:spcBef>
                <a:spcPct val="0"/>
              </a:spcBef>
              <a:spcAft>
                <a:spcPts val="700"/>
              </a:spcAft>
              <a:buNone/>
              <a:defRPr/>
            </a:pPr>
            <a:r>
              <a:rPr lang="en-CA" altLang="en-US" sz="1800" dirty="0">
                <a:solidFill>
                  <a:schemeClr val="tx1"/>
                </a:solidFill>
                <a:latin typeface="+mn-lt"/>
              </a:rPr>
              <a:t>Grades 10 to 12:</a:t>
            </a:r>
          </a:p>
        </p:txBody>
      </p:sp>
      <p:sp>
        <p:nvSpPr>
          <p:cNvPr id="9" name="Rectangle 8">
            <a:extLst>
              <a:ext uri="{FF2B5EF4-FFF2-40B4-BE49-F238E27FC236}">
                <a16:creationId xmlns:a16="http://schemas.microsoft.com/office/drawing/2014/main" id="{26BD4FF8-482F-4ABB-8985-218B0BA3568F}"/>
              </a:ext>
            </a:extLst>
          </p:cNvPr>
          <p:cNvSpPr>
            <a:spLocks noChangeArrowheads="1"/>
          </p:cNvSpPr>
          <p:nvPr/>
        </p:nvSpPr>
        <p:spPr bwMode="auto">
          <a:xfrm>
            <a:off x="7749911" y="4724062"/>
            <a:ext cx="2133601" cy="183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spcBef>
                <a:spcPct val="0"/>
              </a:spcBef>
              <a:spcAft>
                <a:spcPts val="700"/>
              </a:spcAft>
              <a:buNone/>
              <a:defRPr/>
            </a:pPr>
            <a:r>
              <a:rPr lang="en-CA" altLang="en-US" sz="1800" dirty="0">
                <a:solidFill>
                  <a:schemeClr val="tx1"/>
                </a:solidFill>
                <a:latin typeface="+mn-lt"/>
              </a:rPr>
              <a:t>85-90% </a:t>
            </a:r>
          </a:p>
          <a:p>
            <a:pPr marL="0" indent="0">
              <a:spcBef>
                <a:spcPct val="0"/>
              </a:spcBef>
              <a:spcAft>
                <a:spcPts val="700"/>
              </a:spcAft>
              <a:buNone/>
              <a:defRPr/>
            </a:pPr>
            <a:r>
              <a:rPr lang="en-CA" altLang="en-US" sz="1800" dirty="0">
                <a:solidFill>
                  <a:schemeClr val="tx1"/>
                </a:solidFill>
                <a:latin typeface="+mn-lt"/>
              </a:rPr>
              <a:t>80%</a:t>
            </a:r>
          </a:p>
          <a:p>
            <a:pPr marL="0" indent="0">
              <a:spcBef>
                <a:spcPct val="0"/>
              </a:spcBef>
              <a:spcAft>
                <a:spcPts val="700"/>
              </a:spcAft>
              <a:buNone/>
              <a:defRPr/>
            </a:pPr>
            <a:r>
              <a:rPr lang="en-CA" altLang="en-US" sz="1800" dirty="0">
                <a:solidFill>
                  <a:schemeClr val="tx1"/>
                </a:solidFill>
                <a:latin typeface="+mn-lt"/>
                <a:ea typeface="ヒラギノ角ゴ Pro W3"/>
              </a:rPr>
              <a:t>70% </a:t>
            </a:r>
            <a:endParaRPr lang="en-CA" altLang="en-US" sz="1800" dirty="0">
              <a:solidFill>
                <a:schemeClr val="tx1"/>
              </a:solidFill>
              <a:latin typeface="+mn-lt"/>
              <a:cs typeface="Arial"/>
            </a:endParaRPr>
          </a:p>
          <a:p>
            <a:pPr marL="0" indent="0">
              <a:spcBef>
                <a:spcPct val="0"/>
              </a:spcBef>
              <a:spcAft>
                <a:spcPts val="700"/>
              </a:spcAft>
              <a:buNone/>
              <a:defRPr/>
            </a:pPr>
            <a:r>
              <a:rPr lang="en-CA" altLang="en-US" sz="1800" dirty="0">
                <a:solidFill>
                  <a:schemeClr val="tx1"/>
                </a:solidFill>
                <a:latin typeface="+mn-lt"/>
              </a:rPr>
              <a:t>50% </a:t>
            </a:r>
          </a:p>
          <a:p>
            <a:pPr marL="0" indent="0">
              <a:spcBef>
                <a:spcPct val="0"/>
              </a:spcBef>
              <a:spcAft>
                <a:spcPts val="700"/>
              </a:spcAft>
              <a:buNone/>
              <a:defRPr/>
            </a:pPr>
            <a:r>
              <a:rPr lang="en-CA" altLang="en-US" sz="1800" dirty="0">
                <a:solidFill>
                  <a:schemeClr val="tx1"/>
                </a:solidFill>
                <a:latin typeface="+mn-lt"/>
                <a:ea typeface="ヒラギノ角ゴ Pro W3"/>
              </a:rPr>
              <a:t>10 French Courses</a:t>
            </a:r>
            <a:endParaRPr lang="en-CA" altLang="en-US" sz="1800" dirty="0">
              <a:solidFill>
                <a:schemeClr val="tx1"/>
              </a:solidFill>
              <a:latin typeface="+mn-lt"/>
              <a:ea typeface="ヒラギノ角ゴ Pro W3"/>
              <a:cs typeface="Arial"/>
            </a:endParaRPr>
          </a:p>
        </p:txBody>
      </p:sp>
      <p:pic>
        <p:nvPicPr>
          <p:cNvPr id="2" name="Slide 14">
            <a:hlinkClick r:id="" action="ppaction://media"/>
            <a:extLst>
              <a:ext uri="{FF2B5EF4-FFF2-40B4-BE49-F238E27FC236}">
                <a16:creationId xmlns:a16="http://schemas.microsoft.com/office/drawing/2014/main" id="{28700455-F700-4CD1-B05C-5A5DCC63C87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464529" y="622013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F0AB58-4C58-46D6-8D79-DFEAFC5796CA}"/>
              </a:ext>
            </a:extLst>
          </p:cNvPr>
          <p:cNvSpPr/>
          <p:nvPr/>
        </p:nvSpPr>
        <p:spPr bwMode="auto">
          <a:xfrm>
            <a:off x="4109292" y="4267200"/>
            <a:ext cx="8082707" cy="2425613"/>
          </a:xfrm>
          <a:prstGeom prst="rect">
            <a:avLst/>
          </a:prstGeom>
          <a:solidFill>
            <a:srgbClr val="D6EDB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solidFill>
                <a:srgbClr val="EDCD59"/>
              </a:solidFill>
              <a:highlight>
                <a:srgbClr val="FFFF00"/>
              </a:highlight>
              <a:latin typeface="Arial" charset="0"/>
              <a:ea typeface="ヒラギノ角ゴ Pro W3" pitchFamily="48" charset="-128"/>
            </a:endParaRPr>
          </a:p>
        </p:txBody>
      </p:sp>
      <p:sp>
        <p:nvSpPr>
          <p:cNvPr id="20484" name="Content Placeholder 2"/>
          <p:cNvSpPr txBox="1">
            <a:spLocks/>
          </p:cNvSpPr>
          <p:nvPr/>
        </p:nvSpPr>
        <p:spPr bwMode="auto">
          <a:xfrm>
            <a:off x="3940683" y="1402508"/>
            <a:ext cx="7622624" cy="296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740664" indent="-365760">
              <a:spcBef>
                <a:spcPts val="600"/>
              </a:spcBef>
              <a:spcAft>
                <a:spcPts val="700"/>
              </a:spcAft>
              <a:buFont typeface="Arial" panose="020B0604020202020204" pitchFamily="34" charset="0"/>
              <a:buChar char="•"/>
            </a:pPr>
            <a:r>
              <a:rPr lang="en-CA" altLang="en-US" sz="1800" dirty="0">
                <a:solidFill>
                  <a:schemeClr val="tx1"/>
                </a:solidFill>
                <a:latin typeface="+mn-lt"/>
              </a:rPr>
              <a:t>Literacy skills are developed through both French Immersion  Language Arts and English Language Arts. </a:t>
            </a:r>
          </a:p>
          <a:p>
            <a:pPr marL="740664" indent="-365760">
              <a:spcBef>
                <a:spcPts val="600"/>
              </a:spcBef>
              <a:spcAft>
                <a:spcPts val="700"/>
              </a:spcAft>
              <a:buFont typeface="Arial" panose="020B0604020202020204" pitchFamily="34" charset="0"/>
              <a:buChar char="•"/>
            </a:pPr>
            <a:r>
              <a:rPr lang="en-CA" altLang="en-US" sz="1800" dirty="0">
                <a:solidFill>
                  <a:schemeClr val="tx1"/>
                </a:solidFill>
                <a:latin typeface="+mn-lt"/>
              </a:rPr>
              <a:t>There is an emphasis on oral language in all subjects, followed by learning to read and write in French from the beginning of the program.</a:t>
            </a:r>
          </a:p>
          <a:p>
            <a:pPr marL="740664" indent="-365760">
              <a:spcBef>
                <a:spcPts val="600"/>
              </a:spcBef>
              <a:spcAft>
                <a:spcPts val="700"/>
              </a:spcAft>
              <a:buFont typeface="Arial" panose="020B0604020202020204" pitchFamily="34" charset="0"/>
              <a:buChar char="•"/>
              <a:defRPr/>
            </a:pPr>
            <a:r>
              <a:rPr lang="en-US" sz="1800" dirty="0">
                <a:solidFill>
                  <a:schemeClr val="tx1"/>
                </a:solidFill>
                <a:latin typeface="+mn-lt"/>
              </a:rPr>
              <a:t>Language is modelled; teachers support students as they gradually learn new concepts in their second language. </a:t>
            </a:r>
          </a:p>
        </p:txBody>
      </p:sp>
      <p:sp>
        <p:nvSpPr>
          <p:cNvPr id="8" name="Content Placeholder 2">
            <a:extLst>
              <a:ext uri="{FF2B5EF4-FFF2-40B4-BE49-F238E27FC236}">
                <a16:creationId xmlns:a16="http://schemas.microsoft.com/office/drawing/2014/main" id="{9ED9F5B7-89FF-4DB2-B69C-C4E6D6A07556}"/>
              </a:ext>
            </a:extLst>
          </p:cNvPr>
          <p:cNvSpPr txBox="1">
            <a:spLocks/>
          </p:cNvSpPr>
          <p:nvPr/>
        </p:nvSpPr>
        <p:spPr>
          <a:xfrm>
            <a:off x="5073461" y="4666089"/>
            <a:ext cx="6479442" cy="1606397"/>
          </a:xfrm>
          <a:prstGeom prst="rect">
            <a:avLst/>
          </a:prstGeom>
        </p:spPr>
        <p:txBody>
          <a:bodyPr lIns="91440" tIns="45720" rIns="91440" bIns="45720" anchor="t"/>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0" indent="0">
              <a:buNone/>
            </a:pPr>
            <a:r>
              <a:rPr lang="en-CA" sz="1800" b="1" dirty="0">
                <a:solidFill>
                  <a:schemeClr val="tx1"/>
                </a:solidFill>
                <a:latin typeface="+mj-lt"/>
                <a:cs typeface="Arial" panose="020B0604020202020204" pitchFamily="34" charset="0"/>
              </a:rPr>
              <a:t>70% </a:t>
            </a:r>
            <a:r>
              <a:rPr lang="en-CA" sz="1800" b="1" dirty="0">
                <a:solidFill>
                  <a:schemeClr val="tx1"/>
                </a:solidFill>
                <a:latin typeface="+mj-lt"/>
              </a:rPr>
              <a:t>of instruction is in French in grades 6-8</a:t>
            </a:r>
          </a:p>
          <a:p>
            <a:pPr marL="0" indent="0">
              <a:buNone/>
            </a:pPr>
            <a:r>
              <a:rPr lang="en-CA" sz="1800" b="1" dirty="0">
                <a:solidFill>
                  <a:schemeClr val="tx1"/>
                </a:solidFill>
                <a:latin typeface="+mj-lt"/>
              </a:rPr>
              <a:t>50% of instruction is in French in grade 9</a:t>
            </a:r>
          </a:p>
          <a:p>
            <a:pPr marL="0" indent="0">
              <a:buNone/>
            </a:pPr>
            <a:endParaRPr lang="en-CA" sz="1600" spc="300" dirty="0">
              <a:solidFill>
                <a:schemeClr val="tx1"/>
              </a:solidFill>
              <a:latin typeface="+mj-lt"/>
            </a:endParaRPr>
          </a:p>
          <a:p>
            <a:pPr marL="0" indent="0">
              <a:spcBef>
                <a:spcPts val="0"/>
              </a:spcBef>
              <a:buNone/>
            </a:pPr>
            <a:r>
              <a:rPr lang="en-CA" sz="1600" dirty="0">
                <a:solidFill>
                  <a:schemeClr val="tx1"/>
                </a:solidFill>
                <a:latin typeface="+mj-lt"/>
                <a:cs typeface="Arial"/>
              </a:rPr>
              <a:t>10</a:t>
            </a:r>
            <a:r>
              <a:rPr lang="en-CA" sz="1600" dirty="0">
                <a:solidFill>
                  <a:schemeClr val="tx1"/>
                </a:solidFill>
                <a:latin typeface="+mj-lt"/>
              </a:rPr>
              <a:t> courses instructed in French required across grades 10-12 (students have choice)</a:t>
            </a:r>
            <a:endParaRPr lang="en-CA" sz="1600" dirty="0">
              <a:solidFill>
                <a:schemeClr val="tx1"/>
              </a:solidFill>
              <a:latin typeface="+mj-lt"/>
              <a:cs typeface="Arial"/>
            </a:endParaRPr>
          </a:p>
        </p:txBody>
      </p:sp>
      <p:pic>
        <p:nvPicPr>
          <p:cNvPr id="18" name="Picture 17">
            <a:extLst>
              <a:ext uri="{FF2B5EF4-FFF2-40B4-BE49-F238E27FC236}">
                <a16:creationId xmlns:a16="http://schemas.microsoft.com/office/drawing/2014/main" id="{C711E73E-4A8B-4C31-A923-AAF414EAB6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 t="4745" r="207" b="21788"/>
          <a:stretch/>
        </p:blipFill>
        <p:spPr>
          <a:xfrm>
            <a:off x="227768" y="914399"/>
            <a:ext cx="3876984" cy="5778413"/>
          </a:xfrm>
          <a:prstGeom prst="rect">
            <a:avLst/>
          </a:prstGeom>
        </p:spPr>
      </p:pic>
      <p:sp>
        <p:nvSpPr>
          <p:cNvPr id="26" name="Rectangle 2">
            <a:extLst>
              <a:ext uri="{FF2B5EF4-FFF2-40B4-BE49-F238E27FC236}">
                <a16:creationId xmlns:a16="http://schemas.microsoft.com/office/drawing/2014/main" id="{EDD7B4BB-36E0-4DC1-A403-DE0D305FA0C5}"/>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Grade 6 Late French Immersion</a:t>
            </a:r>
            <a:endParaRPr lang="en-US" altLang="en-US" sz="2800" kern="0">
              <a:solidFill>
                <a:schemeClr val="bg1"/>
              </a:solidFill>
            </a:endParaRPr>
          </a:p>
        </p:txBody>
      </p:sp>
      <p:pic>
        <p:nvPicPr>
          <p:cNvPr id="23" name="Graphic 22" descr="Information">
            <a:extLst>
              <a:ext uri="{FF2B5EF4-FFF2-40B4-BE49-F238E27FC236}">
                <a16:creationId xmlns:a16="http://schemas.microsoft.com/office/drawing/2014/main" id="{B75F8574-719B-438C-9E81-0AB1595835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4365" y="4695319"/>
            <a:ext cx="523621" cy="523621"/>
          </a:xfrm>
          <a:prstGeom prst="rect">
            <a:avLst/>
          </a:prstGeom>
        </p:spPr>
      </p:pic>
      <p:pic>
        <p:nvPicPr>
          <p:cNvPr id="2" name="Slide 15">
            <a:hlinkClick r:id="" action="ppaction://media"/>
            <a:extLst>
              <a:ext uri="{FF2B5EF4-FFF2-40B4-BE49-F238E27FC236}">
                <a16:creationId xmlns:a16="http://schemas.microsoft.com/office/drawing/2014/main" id="{C4DA650D-6CC6-4D83-8B0A-EE833DA34E9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60608" y="627248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0BD11546-2F0E-4910-9249-472D2DF97A7B}"/>
              </a:ext>
            </a:extLst>
          </p:cNvPr>
          <p:cNvGraphicFramePr>
            <a:graphicFrameLocks noGrp="1"/>
          </p:cNvGraphicFramePr>
          <p:nvPr>
            <p:extLst>
              <p:ext uri="{D42A27DB-BD31-4B8C-83A1-F6EECF244321}">
                <p14:modId xmlns:p14="http://schemas.microsoft.com/office/powerpoint/2010/main" val="3424073473"/>
              </p:ext>
            </p:extLst>
          </p:nvPr>
        </p:nvGraphicFramePr>
        <p:xfrm>
          <a:off x="2981168" y="1424429"/>
          <a:ext cx="6539772" cy="4758354"/>
        </p:xfrm>
        <a:graphic>
          <a:graphicData uri="http://schemas.openxmlformats.org/drawingml/2006/table">
            <a:tbl>
              <a:tblPr firstRow="1" bandRow="1">
                <a:tableStyleId>{69CF1AB2-1976-4502-BF36-3FF5EA218861}</a:tableStyleId>
              </a:tblPr>
              <a:tblGrid>
                <a:gridCol w="2179924">
                  <a:extLst>
                    <a:ext uri="{9D8B030D-6E8A-4147-A177-3AD203B41FA5}">
                      <a16:colId xmlns:a16="http://schemas.microsoft.com/office/drawing/2014/main" val="4113932739"/>
                    </a:ext>
                  </a:extLst>
                </a:gridCol>
                <a:gridCol w="2179924">
                  <a:extLst>
                    <a:ext uri="{9D8B030D-6E8A-4147-A177-3AD203B41FA5}">
                      <a16:colId xmlns:a16="http://schemas.microsoft.com/office/drawing/2014/main" val="2613299298"/>
                    </a:ext>
                  </a:extLst>
                </a:gridCol>
                <a:gridCol w="2179924">
                  <a:extLst>
                    <a:ext uri="{9D8B030D-6E8A-4147-A177-3AD203B41FA5}">
                      <a16:colId xmlns:a16="http://schemas.microsoft.com/office/drawing/2014/main" val="1344908627"/>
                    </a:ext>
                  </a:extLst>
                </a:gridCol>
              </a:tblGrid>
              <a:tr h="500108">
                <a:tc rowSpan="2">
                  <a:txBody>
                    <a:bodyPr/>
                    <a:lstStyle/>
                    <a:p>
                      <a:pPr algn="ctr">
                        <a:spcAft>
                          <a:spcPts val="0"/>
                        </a:spcAft>
                      </a:pPr>
                      <a:r>
                        <a:rPr lang="en-CA" sz="1500" b="1">
                          <a:solidFill>
                            <a:schemeClr val="bg1"/>
                          </a:solidFill>
                          <a:latin typeface="Arial Narrow"/>
                        </a:rPr>
                        <a:t>Grades 1</a:t>
                      </a:r>
                      <a:r>
                        <a:rPr lang="en-CA" sz="1500" b="1">
                          <a:solidFill>
                            <a:schemeClr val="bg1"/>
                          </a:solidFill>
                          <a:latin typeface="Arial Narrow"/>
                          <a:sym typeface="Symbol" panose="05050102010706020507" pitchFamily="18" charset="2"/>
                        </a:rPr>
                        <a:t></a:t>
                      </a:r>
                      <a:r>
                        <a:rPr lang="en-CA" sz="1500" b="1">
                          <a:solidFill>
                            <a:schemeClr val="bg1"/>
                          </a:solidFill>
                          <a:latin typeface="Arial Narrow"/>
                        </a:rPr>
                        <a:t>2 </a:t>
                      </a:r>
                      <a:endParaRPr lang="en-CA" sz="1500" b="1">
                        <a:solidFill>
                          <a:schemeClr val="bg1"/>
                        </a:solidFill>
                        <a:latin typeface="Arial Narrow" panose="020B0606020202030204" pitchFamily="34" charset="0"/>
                      </a:endParaRPr>
                    </a:p>
                    <a:p>
                      <a:pPr algn="ctr">
                        <a:spcAft>
                          <a:spcPts val="0"/>
                        </a:spcAft>
                      </a:pPr>
                      <a:r>
                        <a:rPr lang="en-CA" sz="1500" b="1">
                          <a:solidFill>
                            <a:schemeClr val="bg1"/>
                          </a:solidFill>
                          <a:latin typeface="Arial Narrow"/>
                        </a:rPr>
                        <a:t>(Exploration Time)</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rowSpan="2">
                  <a:txBody>
                    <a:bodyPr/>
                    <a:lstStyle/>
                    <a:p>
                      <a:pPr algn="ctr">
                        <a:spcAft>
                          <a:spcPts val="0"/>
                        </a:spcAft>
                      </a:pPr>
                      <a:r>
                        <a:rPr lang="en-CA" sz="1500" b="1">
                          <a:solidFill>
                            <a:schemeClr val="bg1"/>
                          </a:solidFill>
                          <a:latin typeface="Arial Narrow"/>
                        </a:rPr>
                        <a:t>Grades 3</a:t>
                      </a:r>
                      <a:r>
                        <a:rPr lang="en-CA" sz="1500" b="1">
                          <a:solidFill>
                            <a:schemeClr val="bg1"/>
                          </a:solidFill>
                          <a:latin typeface="Arial Narrow"/>
                          <a:sym typeface="Symbol" panose="05050102010706020507" pitchFamily="18" charset="2"/>
                        </a:rPr>
                        <a:t></a:t>
                      </a:r>
                      <a:r>
                        <a:rPr lang="en-CA" sz="1500" b="1">
                          <a:solidFill>
                            <a:schemeClr val="bg1"/>
                          </a:solidFill>
                          <a:latin typeface="Arial Narrow"/>
                        </a:rPr>
                        <a:t>5 </a:t>
                      </a:r>
                      <a:endParaRPr lang="en-CA" sz="1500" b="1">
                        <a:solidFill>
                          <a:schemeClr val="bg1"/>
                        </a:solidFill>
                        <a:latin typeface="Arial Narrow" panose="020B0606020202030204" pitchFamily="34" charset="0"/>
                      </a:endParaRPr>
                    </a:p>
                    <a:p>
                      <a:pPr algn="ctr">
                        <a:spcAft>
                          <a:spcPts val="0"/>
                        </a:spcAft>
                      </a:pPr>
                      <a:r>
                        <a:rPr lang="en-CA" sz="1500" b="1">
                          <a:solidFill>
                            <a:schemeClr val="bg1"/>
                          </a:solidFill>
                          <a:latin typeface="Arial Narrow"/>
                        </a:rPr>
                        <a:t>(Cross-Curricular Block)</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a:solidFill>
                            <a:schemeClr val="bg1"/>
                          </a:solidFill>
                          <a:latin typeface="Arial Narrow"/>
                        </a:rPr>
                        <a:t>Late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3892538020"/>
                  </a:ext>
                </a:extLst>
              </a:tr>
              <a:tr h="411636">
                <a:tc vMerge="1">
                  <a:txBody>
                    <a:bodyPr/>
                    <a:lstStyle/>
                    <a:p>
                      <a:pPr algn="ctr">
                        <a:spcAft>
                          <a:spcPts val="0"/>
                        </a:spcAft>
                      </a:pPr>
                      <a:endParaRPr lang="en-CA" sz="1500" b="1">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vMerge="1">
                  <a:txBody>
                    <a:bodyPr/>
                    <a:lstStyle/>
                    <a:p>
                      <a:pPr algn="ctr">
                        <a:spcAft>
                          <a:spcPts val="0"/>
                        </a:spcAft>
                      </a:pPr>
                      <a:endParaRPr lang="en-CA" sz="1500" b="1">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a:solidFill>
                            <a:schemeClr val="bg1"/>
                          </a:solidFill>
                          <a:latin typeface="Arial Narrow"/>
                        </a:rPr>
                        <a:t>Early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1803155653"/>
                  </a:ext>
                </a:extLst>
              </a:tr>
              <a:tr h="333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Warm-up</a:t>
                      </a:r>
                      <a:r>
                        <a:rPr lang="en-CA" sz="1200" b="0" baseline="0" dirty="0">
                          <a:latin typeface="+mn-lt"/>
                        </a:rPr>
                        <a:t> (F</a:t>
                      </a:r>
                      <a:r>
                        <a:rPr lang="en-CA" sz="1200" b="0" dirty="0">
                          <a:latin typeface="+mn-lt"/>
                        </a:rPr>
                        <a:t>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English Language 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a:latin typeface="+mn-lt"/>
                      </a:endParaRPr>
                    </a:p>
                  </a:txBody>
                  <a:tcPr marL="75170" marR="75170" marT="37585" marB="375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English Language Arts</a:t>
                      </a:r>
                    </a:p>
                  </a:txBody>
                  <a:tcPr marL="75170" marR="75170" marT="37585" marB="375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11297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Message of the day</a:t>
                      </a:r>
                      <a:r>
                        <a:rPr lang="en-CA" sz="1200" b="0" baseline="0" dirty="0">
                          <a:latin typeface="+mn-lt"/>
                        </a:rPr>
                        <a:t>: word work and sound work (French)</a:t>
                      </a:r>
                      <a:endParaRPr lang="en-CA" sz="1200" b="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3903963727"/>
                  </a:ext>
                </a:extLst>
              </a:tr>
              <a:tr h="33304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a:latin typeface="Myriad Pro" panose="020B0503030403020204" pitchFamily="34" charset="0"/>
                      </a:endParaRPr>
                    </a:p>
                  </a:txBody>
                  <a:tcPr marL="90737" marR="90737" marT="45368" marB="453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rtl="0" eaLnBrk="1" fontAlgn="auto" latinLnBrk="0" hangingPunct="1">
                        <a:lnSpc>
                          <a:spcPct val="100000"/>
                        </a:lnSpc>
                        <a:spcBef>
                          <a:spcPts val="0"/>
                        </a:spcBef>
                        <a:spcAft>
                          <a:spcPts val="0"/>
                        </a:spcAft>
                        <a:buClrTx/>
                        <a:buSzTx/>
                        <a:buFontTx/>
                        <a:buNone/>
                      </a:pPr>
                      <a:r>
                        <a:rPr lang="en-CA" sz="1200" dirty="0">
                          <a:latin typeface="+mn-lt"/>
                        </a:rPr>
                        <a:t>French Language Arts </a:t>
                      </a:r>
                    </a:p>
                  </a:txBody>
                  <a:tcPr marL="74306" marR="74306" marT="37152" marB="37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rowSpan="2">
                  <a:txBody>
                    <a:bodyPr/>
                    <a:lstStyle/>
                    <a:p>
                      <a:r>
                        <a:rPr lang="en-CA" sz="1200">
                          <a:latin typeface="+mn-lt"/>
                        </a:rPr>
                        <a:t>French Language Arts </a:t>
                      </a:r>
                      <a:endParaRPr lang="en-CA"/>
                    </a:p>
                  </a:txBody>
                  <a:tcPr marL="74306" marR="74306" marT="37152" marB="37152"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2367786353"/>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Oral </a:t>
                      </a:r>
                      <a:r>
                        <a:rPr lang="en-CA" sz="1200" b="0" baseline="0" dirty="0">
                          <a:latin typeface="+mn-lt"/>
                        </a:rPr>
                        <a:t>(French)</a:t>
                      </a:r>
                      <a:endParaRPr lang="en-CA" sz="1200" b="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a:latin typeface="Myriad Pro" panose="020B0503030403020204" pitchFamily="34" charset="0"/>
                      </a:endParaRPr>
                    </a:p>
                  </a:txBody>
                  <a:tcPr marL="90389" marR="90389" marT="45194" marB="4519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r>
                        <a:rPr lang="en-CA" sz="1200">
                          <a:latin typeface="+mn-lt"/>
                        </a:rPr>
                        <a:t>Science (French)</a:t>
                      </a:r>
                      <a:endParaRPr lang="en-CA" sz="1500">
                        <a:latin typeface="+mn-lt"/>
                      </a:endParaRPr>
                    </a:p>
                  </a:txBody>
                  <a:tcPr marL="74306" marR="74306" marT="37152" marB="37152" anchor="ct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1432696760"/>
                  </a:ext>
                </a:extLst>
              </a:tr>
              <a:tr h="244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415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Oral </a:t>
                      </a:r>
                      <a:r>
                        <a:rPr lang="en-CA" sz="1200" baseline="0">
                          <a:latin typeface="+mn-lt"/>
                        </a:rPr>
                        <a:t>(French)</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Social</a:t>
                      </a:r>
                      <a:r>
                        <a:rPr lang="en-CA" sz="1200" baseline="0">
                          <a:latin typeface="+mn-lt"/>
                        </a:rPr>
                        <a:t> Studies (</a:t>
                      </a:r>
                      <a:r>
                        <a:rPr lang="en-CA" sz="1200">
                          <a:latin typeface="+mn-lt"/>
                        </a:rPr>
                        <a:t>French</a:t>
                      </a:r>
                      <a:r>
                        <a:rPr lang="en-CA" sz="1200" baseline="0">
                          <a:latin typeface="+mn-lt"/>
                        </a:rPr>
                        <a:t>)</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Social</a:t>
                      </a:r>
                      <a:r>
                        <a:rPr lang="en-CA" sz="1200" baseline="0">
                          <a:latin typeface="+mn-lt"/>
                        </a:rPr>
                        <a:t> Studies (</a:t>
                      </a:r>
                      <a:r>
                        <a:rPr lang="en-CA" sz="1200">
                          <a:latin typeface="+mn-lt"/>
                        </a:rPr>
                        <a:t>French</a:t>
                      </a:r>
                      <a:r>
                        <a:rPr lang="en-CA" sz="1200" baseline="0">
                          <a:latin typeface="+mn-lt"/>
                        </a:rPr>
                        <a:t>)</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297138070"/>
                  </a:ext>
                </a:extLst>
              </a:tr>
              <a:tr h="418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Reading </a:t>
                      </a:r>
                      <a:r>
                        <a:rPr lang="en-CA" sz="1200" baseline="0">
                          <a:latin typeface="+mn-lt"/>
                        </a:rPr>
                        <a:t>(French)</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559312860"/>
                  </a:ext>
                </a:extLst>
              </a:tr>
              <a:tr h="244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387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Writing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Science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Science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3533618000"/>
                  </a:ext>
                </a:extLst>
              </a:tr>
              <a:tr h="434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3821702860"/>
                  </a:ext>
                </a:extLst>
              </a:tr>
              <a:tr h="418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Physical Education, Music, Art (English/French)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Physical Education, Music, Art (English/French)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Physical Education, Music, Art (English/French)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sp>
        <p:nvSpPr>
          <p:cNvPr id="18" name="Rectangle 2">
            <a:extLst>
              <a:ext uri="{FF2B5EF4-FFF2-40B4-BE49-F238E27FC236}">
                <a16:creationId xmlns:a16="http://schemas.microsoft.com/office/drawing/2014/main" id="{14AA7DFA-368B-4335-8266-043300D2FD2B}"/>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a:solidFill>
                  <a:schemeClr val="bg1"/>
                </a:solidFill>
              </a:rPr>
              <a:t>A Typical Day in French Immersion</a:t>
            </a:r>
            <a:endParaRPr lang="en-US" altLang="en-US" sz="2800" kern="0">
              <a:solidFill>
                <a:schemeClr val="bg1"/>
              </a:solidFill>
            </a:endParaRPr>
          </a:p>
        </p:txBody>
      </p:sp>
      <p:pic>
        <p:nvPicPr>
          <p:cNvPr id="2" name="Slide 16">
            <a:hlinkClick r:id="" action="ppaction://media"/>
            <a:extLst>
              <a:ext uri="{FF2B5EF4-FFF2-40B4-BE49-F238E27FC236}">
                <a16:creationId xmlns:a16="http://schemas.microsoft.com/office/drawing/2014/main" id="{9694E2D4-CE07-496A-9FC3-660521A06F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673780" y="6248400"/>
            <a:ext cx="609600" cy="609600"/>
          </a:xfrm>
          <a:prstGeom prst="rect">
            <a:avLst/>
          </a:prstGeom>
        </p:spPr>
      </p:pic>
    </p:spTree>
    <p:custDataLst>
      <p:tags r:id="rId1"/>
    </p:custDataLst>
    <p:extLst>
      <p:ext uri="{BB962C8B-B14F-4D97-AF65-F5344CB8AC3E}">
        <p14:creationId xmlns:p14="http://schemas.microsoft.com/office/powerpoint/2010/main" val="209543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4294967295"/>
          </p:nvPr>
        </p:nvSpPr>
        <p:spPr>
          <a:xfrm>
            <a:off x="4411578" y="1468582"/>
            <a:ext cx="7551821" cy="4368800"/>
          </a:xfrm>
          <a:prstGeom prst="rect">
            <a:avLst/>
          </a:prstGeom>
        </p:spPr>
        <p:txBody>
          <a:bodyPr lIns="91440" tIns="45720" rIns="91440" bIns="45720" anchor="t"/>
          <a:lstStyle/>
          <a:p>
            <a:pPr marL="0" indent="0">
              <a:spcBef>
                <a:spcPct val="0"/>
              </a:spcBef>
              <a:spcAft>
                <a:spcPts val="1200"/>
              </a:spcAft>
              <a:buNone/>
            </a:pPr>
            <a:r>
              <a:rPr lang="en-CA" altLang="en-US" sz="2000" b="1" dirty="0">
                <a:solidFill>
                  <a:schemeClr val="tx1"/>
                </a:solidFill>
                <a:cs typeface="Arial" panose="020B0604020202020204" pitchFamily="34" charset="0"/>
              </a:rPr>
              <a:t>GRADE 9 – 50% OF INSTRUCTIONAL TIME IS CONDUCTED IN FRENCH</a:t>
            </a:r>
          </a:p>
          <a:p>
            <a:pPr marL="0" indent="0">
              <a:spcBef>
                <a:spcPct val="0"/>
              </a:spcBef>
              <a:spcAft>
                <a:spcPts val="1200"/>
              </a:spcAft>
              <a:buNone/>
            </a:pPr>
            <a:r>
              <a:rPr lang="en-US" altLang="en-US" sz="1800" dirty="0">
                <a:solidFill>
                  <a:schemeClr val="tx1"/>
                </a:solidFill>
                <a:cs typeface="Arial" panose="020B0604020202020204" pitchFamily="34" charset="0"/>
              </a:rPr>
              <a:t>In addition to French Immersion Language Arts, c</a:t>
            </a:r>
            <a:r>
              <a:rPr lang="en-CA" altLang="en-US" sz="1800" dirty="0" err="1">
                <a:solidFill>
                  <a:schemeClr val="tx1"/>
                </a:solidFill>
                <a:cs typeface="Arial" panose="020B0604020202020204" pitchFamily="34" charset="0"/>
              </a:rPr>
              <a:t>ourses</a:t>
            </a:r>
            <a:r>
              <a:rPr lang="en-CA" altLang="en-US" sz="1800" dirty="0">
                <a:solidFill>
                  <a:schemeClr val="tx1"/>
                </a:solidFill>
                <a:cs typeface="Arial" panose="020B0604020202020204" pitchFamily="34" charset="0"/>
              </a:rPr>
              <a:t> may include math, science, social studies, history, physical education</a:t>
            </a:r>
          </a:p>
          <a:p>
            <a:pPr marL="228600" indent="0">
              <a:spcBef>
                <a:spcPct val="0"/>
              </a:spcBef>
              <a:spcAft>
                <a:spcPts val="1200"/>
              </a:spcAft>
              <a:buNone/>
            </a:pPr>
            <a:endParaRPr lang="en-CA" altLang="en-US" sz="2000" dirty="0">
              <a:solidFill>
                <a:schemeClr val="tx1"/>
              </a:solidFill>
              <a:cs typeface="Arial" panose="020B0604020202020204" pitchFamily="34" charset="0"/>
            </a:endParaRPr>
          </a:p>
          <a:p>
            <a:pPr marL="0" indent="0">
              <a:spcBef>
                <a:spcPct val="0"/>
              </a:spcBef>
              <a:spcAft>
                <a:spcPts val="1200"/>
              </a:spcAft>
              <a:buNone/>
            </a:pPr>
            <a:r>
              <a:rPr lang="en-CA" altLang="en-US" sz="2000" b="1" dirty="0">
                <a:solidFill>
                  <a:schemeClr val="tx1"/>
                </a:solidFill>
                <a:cs typeface="Arial"/>
              </a:rPr>
              <a:t>GRADES 10 - 12 – MINIMUM 10 COURSES INSTRUCTED IN FRENCH</a:t>
            </a:r>
          </a:p>
          <a:p>
            <a:pPr marL="0" indent="0">
              <a:spcBef>
                <a:spcPct val="0"/>
              </a:spcBef>
              <a:spcAft>
                <a:spcPts val="1200"/>
              </a:spcAft>
              <a:buNone/>
            </a:pPr>
            <a:r>
              <a:rPr lang="en-CA" altLang="en-US" sz="1800" dirty="0">
                <a:solidFill>
                  <a:schemeClr val="tx1"/>
                </a:solidFill>
                <a:cs typeface="Arial"/>
              </a:rPr>
              <a:t>Courses may include chemistry, physics, math Techniques de communication, French Immersion Language Arts, History, World Issues, Biology, etc. Online courses are available to ensure choice.</a:t>
            </a:r>
            <a:endParaRPr lang="en-CA" altLang="en-US" sz="1800" dirty="0">
              <a:solidFill>
                <a:schemeClr val="tx1"/>
              </a:solidFill>
              <a:cs typeface="Arial" panose="020B0604020202020204" pitchFamily="34" charset="0"/>
            </a:endParaRPr>
          </a:p>
          <a:p>
            <a:pPr marL="404495" lvl="2" indent="-404495">
              <a:spcBef>
                <a:spcPct val="0"/>
              </a:spcBef>
              <a:spcAft>
                <a:spcPts val="0"/>
              </a:spcAft>
              <a:buNone/>
            </a:pPr>
            <a:endParaRPr lang="en-CA" altLang="en-US" sz="1800" dirty="0">
              <a:solidFill>
                <a:schemeClr val="tx1"/>
              </a:solidFill>
              <a:cs typeface="Arial" panose="020B0604020202020204" pitchFamily="34" charset="0"/>
            </a:endParaRPr>
          </a:p>
          <a:p>
            <a:pPr marL="165100" lvl="2" indent="0">
              <a:spcBef>
                <a:spcPct val="0"/>
              </a:spcBef>
              <a:spcAft>
                <a:spcPts val="0"/>
              </a:spcAft>
              <a:buNone/>
            </a:pPr>
            <a:endParaRPr lang="en-US" altLang="en-US" sz="1800" dirty="0">
              <a:solidFill>
                <a:schemeClr val="tx1"/>
              </a:solidFill>
              <a:cs typeface="Arial" panose="020B0604020202020204" pitchFamily="34" charset="0"/>
            </a:endParaRPr>
          </a:p>
          <a:p>
            <a:pPr marL="742950" lvl="2" indent="-342900">
              <a:spcBef>
                <a:spcPct val="0"/>
              </a:spcBef>
              <a:spcAft>
                <a:spcPts val="0"/>
              </a:spcAft>
            </a:pPr>
            <a:endParaRPr lang="en-CA" altLang="en-US" sz="1800" dirty="0">
              <a:solidFill>
                <a:srgbClr val="7030A0"/>
              </a:solidFill>
              <a:cs typeface="Arial" panose="020B0604020202020204" pitchFamily="34" charset="0"/>
            </a:endParaRPr>
          </a:p>
          <a:p>
            <a:pPr marL="0" lvl="1" indent="0">
              <a:spcBef>
                <a:spcPct val="0"/>
              </a:spcBef>
              <a:spcAft>
                <a:spcPts val="1200"/>
              </a:spcAft>
              <a:buNone/>
            </a:pPr>
            <a:endParaRPr lang="en-CA" altLang="fr-FR" dirty="0">
              <a:solidFill>
                <a:schemeClr val="tx1"/>
              </a:solidFill>
              <a:cs typeface="Arial" panose="020B0604020202020204" pitchFamily="34" charset="0"/>
            </a:endParaRPr>
          </a:p>
        </p:txBody>
      </p:sp>
      <p:pic>
        <p:nvPicPr>
          <p:cNvPr id="21" name="Picture 20">
            <a:extLst>
              <a:ext uri="{FF2B5EF4-FFF2-40B4-BE49-F238E27FC236}">
                <a16:creationId xmlns:a16="http://schemas.microsoft.com/office/drawing/2014/main" id="{EB33E6E9-E25E-4381-976C-6BB7F73D52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823" t="166" r="37451" b="2614"/>
          <a:stretch/>
        </p:blipFill>
        <p:spPr>
          <a:xfrm>
            <a:off x="228600" y="914399"/>
            <a:ext cx="3894223" cy="5778414"/>
          </a:xfrm>
          <a:prstGeom prst="rect">
            <a:avLst/>
          </a:prstGeom>
        </p:spPr>
      </p:pic>
      <p:sp>
        <p:nvSpPr>
          <p:cNvPr id="23" name="Rectangle 2">
            <a:extLst>
              <a:ext uri="{FF2B5EF4-FFF2-40B4-BE49-F238E27FC236}">
                <a16:creationId xmlns:a16="http://schemas.microsoft.com/office/drawing/2014/main" id="{FC57E029-212C-41F5-B438-B346B71A2E0B}"/>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a:solidFill>
                  <a:schemeClr val="bg1"/>
                </a:solidFill>
              </a:rPr>
              <a:t>French Immersion in High School</a:t>
            </a:r>
            <a:endParaRPr lang="en-US" altLang="en-US" sz="2800" kern="0">
              <a:solidFill>
                <a:schemeClr val="bg1"/>
              </a:solidFill>
            </a:endParaRPr>
          </a:p>
        </p:txBody>
      </p:sp>
      <p:pic>
        <p:nvPicPr>
          <p:cNvPr id="2" name="Slide 17">
            <a:hlinkClick r:id="" action="ppaction://media"/>
            <a:extLst>
              <a:ext uri="{FF2B5EF4-FFF2-40B4-BE49-F238E27FC236}">
                <a16:creationId xmlns:a16="http://schemas.microsoft.com/office/drawing/2014/main" id="{B4F2E6AD-1056-4968-B6F5-C7D297DDEB3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506632" y="6248400"/>
            <a:ext cx="609600" cy="609600"/>
          </a:xfrm>
          <a:prstGeom prst="rect">
            <a:avLst/>
          </a:prstGeom>
        </p:spPr>
      </p:pic>
    </p:spTree>
    <p:custDataLst>
      <p:tags r:id="rId1"/>
    </p:custDataLst>
    <p:extLst>
      <p:ext uri="{BB962C8B-B14F-4D97-AF65-F5344CB8AC3E}">
        <p14:creationId xmlns:p14="http://schemas.microsoft.com/office/powerpoint/2010/main" val="264292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4294967295"/>
          </p:nvPr>
        </p:nvSpPr>
        <p:spPr>
          <a:xfrm>
            <a:off x="4450808" y="1219200"/>
            <a:ext cx="7733168" cy="2847643"/>
          </a:xfrm>
          <a:prstGeom prst="rect">
            <a:avLst/>
          </a:prstGeom>
        </p:spPr>
        <p:txBody>
          <a:bodyPr/>
          <a:lstStyle/>
          <a:p>
            <a:pPr marL="0" indent="0">
              <a:spcBef>
                <a:spcPct val="0"/>
              </a:spcBef>
              <a:spcAft>
                <a:spcPts val="700"/>
              </a:spcAft>
              <a:buNone/>
            </a:pPr>
            <a:r>
              <a:rPr lang="en-US" altLang="en-US" sz="2000" b="1" dirty="0">
                <a:solidFill>
                  <a:schemeClr val="tx1"/>
                </a:solidFill>
                <a:cs typeface="Arial" panose="020B0604020202020204" pitchFamily="34" charset="0"/>
              </a:rPr>
              <a:t>THE FOLLOWING COURSES INSTRUCTED IN THE FRENCH LANGUAGE ARE AVAILABLE ONLINE: </a:t>
            </a:r>
          </a:p>
          <a:p>
            <a:pPr marL="739775" lvl="2" indent="-365760">
              <a:spcBef>
                <a:spcPct val="0"/>
              </a:spcBef>
              <a:spcAft>
                <a:spcPts val="500"/>
              </a:spcAft>
              <a:buFont typeface="Arial" panose="020B0604020202020204" pitchFamily="34" charset="0"/>
              <a:buChar char="•"/>
            </a:pPr>
            <a:r>
              <a:rPr lang="en-US" altLang="en-US" sz="1800" dirty="0">
                <a:solidFill>
                  <a:schemeClr val="tx1"/>
                </a:solidFill>
                <a:cs typeface="Arial" panose="020B0604020202020204" pitchFamily="34" charset="0"/>
              </a:rPr>
              <a:t>Law</a:t>
            </a:r>
          </a:p>
          <a:p>
            <a:pPr marL="739775" lvl="2" indent="-365760">
              <a:spcBef>
                <a:spcPct val="0"/>
              </a:spcBef>
              <a:spcAft>
                <a:spcPts val="500"/>
              </a:spcAft>
              <a:buFont typeface="Arial" panose="020B0604020202020204" pitchFamily="34" charset="0"/>
              <a:buChar char="•"/>
            </a:pPr>
            <a:r>
              <a:rPr lang="en-US" altLang="en-US" sz="1800" dirty="0">
                <a:solidFill>
                  <a:schemeClr val="tx1"/>
                </a:solidFill>
                <a:cs typeface="Arial" panose="020B0604020202020204" pitchFamily="34" charset="0"/>
              </a:rPr>
              <a:t>Environmental Science</a:t>
            </a:r>
          </a:p>
          <a:p>
            <a:pPr marL="739775" lvl="2" indent="-365760">
              <a:spcBef>
                <a:spcPct val="0"/>
              </a:spcBef>
              <a:spcAft>
                <a:spcPts val="500"/>
              </a:spcAft>
              <a:buFont typeface="Arial" panose="020B0604020202020204" pitchFamily="34" charset="0"/>
              <a:buChar char="•"/>
            </a:pPr>
            <a:r>
              <a:rPr lang="en-US" altLang="en-US" sz="1800" dirty="0">
                <a:solidFill>
                  <a:schemeClr val="tx1"/>
                </a:solidFill>
                <a:cs typeface="Arial" panose="020B0604020202020204" pitchFamily="34" charset="0"/>
              </a:rPr>
              <a:t>Writing</a:t>
            </a:r>
          </a:p>
          <a:p>
            <a:pPr marL="739775" lvl="2" indent="-365760">
              <a:spcBef>
                <a:spcPct val="0"/>
              </a:spcBef>
              <a:spcAft>
                <a:spcPts val="500"/>
              </a:spcAft>
              <a:buFont typeface="Arial" panose="020B0604020202020204" pitchFamily="34" charset="0"/>
              <a:buChar char="•"/>
            </a:pPr>
            <a:r>
              <a:rPr lang="en-US" altLang="en-US" sz="1800" dirty="0">
                <a:solidFill>
                  <a:schemeClr val="tx1"/>
                </a:solidFill>
                <a:cs typeface="Arial" panose="020B0604020202020204" pitchFamily="34" charset="0"/>
              </a:rPr>
              <a:t>Hospitality and Tourism</a:t>
            </a:r>
          </a:p>
          <a:p>
            <a:pPr marL="739775" lvl="2" indent="-365760">
              <a:spcBef>
                <a:spcPct val="0"/>
              </a:spcBef>
              <a:spcAft>
                <a:spcPts val="500"/>
              </a:spcAft>
              <a:buFont typeface="Arial" panose="020B0604020202020204" pitchFamily="34" charset="0"/>
              <a:buChar char="•"/>
            </a:pPr>
            <a:r>
              <a:rPr lang="en-US" altLang="en-US" sz="1800" dirty="0">
                <a:solidFill>
                  <a:schemeClr val="tx1"/>
                </a:solidFill>
                <a:cs typeface="Arial" panose="020B0604020202020204" pitchFamily="34" charset="0"/>
              </a:rPr>
              <a:t>Techniques de communication 11 &amp; 12</a:t>
            </a:r>
          </a:p>
          <a:p>
            <a:pPr marL="739775" lvl="2" indent="-365760">
              <a:spcBef>
                <a:spcPct val="0"/>
              </a:spcBef>
              <a:spcAft>
                <a:spcPts val="500"/>
              </a:spcAft>
              <a:buFont typeface="Arial" panose="020B0604020202020204" pitchFamily="34" charset="0"/>
              <a:buChar char="•"/>
            </a:pPr>
            <a:r>
              <a:rPr lang="en-US" altLang="en-US" sz="1800" dirty="0">
                <a:solidFill>
                  <a:schemeClr val="tx1"/>
                </a:solidFill>
                <a:cs typeface="Arial" panose="020B0604020202020204" pitchFamily="34" charset="0"/>
              </a:rPr>
              <a:t>Co-op and Virtual Co-op Education</a:t>
            </a:r>
          </a:p>
          <a:p>
            <a:pPr marL="400050" lvl="2" indent="0">
              <a:spcBef>
                <a:spcPct val="0"/>
              </a:spcBef>
              <a:spcAft>
                <a:spcPts val="0"/>
              </a:spcAft>
              <a:buNone/>
            </a:pPr>
            <a:endParaRPr lang="en-CA" altLang="en-US" sz="2000" dirty="0">
              <a:solidFill>
                <a:schemeClr val="tx1"/>
              </a:solidFill>
              <a:cs typeface="Arial" panose="020B0604020202020204" pitchFamily="34" charset="0"/>
            </a:endParaRPr>
          </a:p>
          <a:p>
            <a:pPr marL="0" lvl="1" indent="0">
              <a:spcBef>
                <a:spcPct val="0"/>
              </a:spcBef>
              <a:spcAft>
                <a:spcPts val="1200"/>
              </a:spcAft>
              <a:buNone/>
            </a:pPr>
            <a:endParaRPr lang="en-CA" altLang="fr-FR" dirty="0">
              <a:solidFill>
                <a:schemeClr val="tx1"/>
              </a:solidFill>
              <a:cs typeface="Arial" panose="020B0604020202020204" pitchFamily="34" charset="0"/>
            </a:endParaRPr>
          </a:p>
        </p:txBody>
      </p:sp>
      <p:sp>
        <p:nvSpPr>
          <p:cNvPr id="15" name="Content Placeholder 2">
            <a:extLst>
              <a:ext uri="{FF2B5EF4-FFF2-40B4-BE49-F238E27FC236}">
                <a16:creationId xmlns:a16="http://schemas.microsoft.com/office/drawing/2014/main" id="{7D068F39-86F0-4E1E-916C-56BD4D0BC0C9}"/>
              </a:ext>
            </a:extLst>
          </p:cNvPr>
          <p:cNvSpPr txBox="1">
            <a:spLocks/>
          </p:cNvSpPr>
          <p:nvPr/>
        </p:nvSpPr>
        <p:spPr>
          <a:xfrm>
            <a:off x="4450808" y="4114579"/>
            <a:ext cx="7733168" cy="1454321"/>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404813" lvl="2" indent="-404813">
              <a:spcBef>
                <a:spcPct val="0"/>
              </a:spcBef>
              <a:spcAft>
                <a:spcPts val="700"/>
              </a:spcAft>
              <a:buNone/>
            </a:pPr>
            <a:endParaRPr lang="en-US" altLang="en-US" sz="2000" b="1" kern="0" dirty="0">
              <a:solidFill>
                <a:schemeClr val="tx1"/>
              </a:solidFill>
              <a:cs typeface="Arial" panose="020B0604020202020204" pitchFamily="34" charset="0"/>
            </a:endParaRPr>
          </a:p>
          <a:p>
            <a:pPr marL="404813" lvl="2" indent="-404813">
              <a:spcBef>
                <a:spcPct val="0"/>
              </a:spcBef>
              <a:spcAft>
                <a:spcPts val="700"/>
              </a:spcAft>
              <a:buNone/>
            </a:pPr>
            <a:r>
              <a:rPr lang="en-US" altLang="en-US" sz="2000" b="1" kern="0" dirty="0">
                <a:solidFill>
                  <a:schemeClr val="tx1"/>
                </a:solidFill>
                <a:cs typeface="Arial" panose="020B0604020202020204" pitchFamily="34" charset="0"/>
              </a:rPr>
              <a:t>OPTIONS FOR CREDIT:</a:t>
            </a:r>
          </a:p>
          <a:p>
            <a:pPr marL="496253" lvl="3" indent="0" defTabSz="1005840">
              <a:lnSpc>
                <a:spcPts val="2160"/>
              </a:lnSpc>
              <a:spcBef>
                <a:spcPct val="0"/>
              </a:spcBef>
              <a:spcAft>
                <a:spcPts val="600"/>
              </a:spcAft>
              <a:buNone/>
            </a:pPr>
            <a:r>
              <a:rPr lang="en-US" altLang="en-US" sz="1800" kern="0" dirty="0" err="1">
                <a:solidFill>
                  <a:schemeClr val="tx1"/>
                </a:solidFill>
                <a:cs typeface="Arial" panose="020B0604020202020204" pitchFamily="34" charset="0"/>
              </a:rPr>
              <a:t>UdeM</a:t>
            </a:r>
            <a:r>
              <a:rPr lang="en-US" altLang="en-US" sz="1800" kern="0" dirty="0">
                <a:solidFill>
                  <a:schemeClr val="tx1"/>
                </a:solidFill>
                <a:cs typeface="Arial" panose="020B0604020202020204" pitchFamily="34" charset="0"/>
              </a:rPr>
              <a:t>, Université Sainte-Anne, Les </a:t>
            </a:r>
            <a:r>
              <a:rPr lang="en-US" altLang="en-US" sz="1800" kern="0" dirty="0" err="1">
                <a:solidFill>
                  <a:schemeClr val="tx1"/>
                </a:solidFill>
                <a:cs typeface="Arial" panose="020B0604020202020204" pitchFamily="34" charset="0"/>
              </a:rPr>
              <a:t>Jeunes</a:t>
            </a:r>
            <a:r>
              <a:rPr lang="en-US" altLang="en-US" sz="1800" kern="0" dirty="0">
                <a:solidFill>
                  <a:schemeClr val="tx1"/>
                </a:solidFill>
                <a:cs typeface="Arial" panose="020B0604020202020204" pitchFamily="34" charset="0"/>
              </a:rPr>
              <a:t> chanteurs </a:t>
            </a:r>
            <a:r>
              <a:rPr lang="en-US" altLang="en-US" sz="1800" kern="0" dirty="0" err="1">
                <a:solidFill>
                  <a:schemeClr val="tx1"/>
                </a:solidFill>
                <a:cs typeface="Arial" panose="020B0604020202020204" pitchFamily="34" charset="0"/>
              </a:rPr>
              <a:t>d’Acadie</a:t>
            </a:r>
            <a:r>
              <a:rPr lang="en-US" altLang="en-US" sz="1800" kern="0" dirty="0">
                <a:solidFill>
                  <a:schemeClr val="tx1"/>
                </a:solidFill>
                <a:cs typeface="Arial" panose="020B0604020202020204" pitchFamily="34" charset="0"/>
              </a:rPr>
              <a:t>,</a:t>
            </a:r>
          </a:p>
          <a:p>
            <a:pPr marL="496253" lvl="3" indent="0" defTabSz="1005840">
              <a:lnSpc>
                <a:spcPts val="2160"/>
              </a:lnSpc>
              <a:spcBef>
                <a:spcPct val="0"/>
              </a:spcBef>
              <a:spcAft>
                <a:spcPts val="600"/>
              </a:spcAft>
              <a:buNone/>
            </a:pPr>
            <a:r>
              <a:rPr lang="en-US" altLang="en-US" sz="1800" kern="0" dirty="0">
                <a:solidFill>
                  <a:schemeClr val="tx1"/>
                </a:solidFill>
                <a:cs typeface="Arial" panose="020B0604020202020204" pitchFamily="34" charset="0"/>
              </a:rPr>
              <a:t>YMCA Summer Work Exchange Program, </a:t>
            </a:r>
            <a:r>
              <a:rPr lang="en-US" altLang="en-US" sz="1800" i="1" kern="0" dirty="0">
                <a:solidFill>
                  <a:schemeClr val="tx1"/>
                </a:solidFill>
                <a:cs typeface="Arial" panose="020B0604020202020204" pitchFamily="34" charset="0"/>
              </a:rPr>
              <a:t>and </a:t>
            </a:r>
            <a:r>
              <a:rPr lang="en-US" altLang="en-US" sz="1800" kern="0" dirty="0">
                <a:solidFill>
                  <a:schemeClr val="tx1"/>
                </a:solidFill>
                <a:cs typeface="Arial" panose="020B0604020202020204" pitchFamily="34" charset="0"/>
              </a:rPr>
              <a:t>personal interest</a:t>
            </a:r>
          </a:p>
          <a:p>
            <a:pPr marL="496253" lvl="3" indent="0" defTabSz="1005840">
              <a:lnSpc>
                <a:spcPts val="2160"/>
              </a:lnSpc>
              <a:spcBef>
                <a:spcPct val="0"/>
              </a:spcBef>
              <a:spcAft>
                <a:spcPts val="600"/>
              </a:spcAft>
              <a:buNone/>
            </a:pPr>
            <a:r>
              <a:rPr lang="en-US" altLang="en-US" sz="1800" kern="0" dirty="0">
                <a:solidFill>
                  <a:schemeClr val="tx1"/>
                </a:solidFill>
                <a:cs typeface="Arial" panose="020B0604020202020204" pitchFamily="34" charset="0"/>
              </a:rPr>
              <a:t>opportunities</a:t>
            </a:r>
            <a:endParaRPr lang="en-CA" altLang="en-US" sz="1800" kern="0" dirty="0">
              <a:solidFill>
                <a:srgbClr val="7030A0"/>
              </a:solidFill>
              <a:cs typeface="Arial" panose="020B0604020202020204" pitchFamily="34" charset="0"/>
            </a:endParaRPr>
          </a:p>
          <a:p>
            <a:pPr marL="400050" lvl="2" indent="0">
              <a:spcBef>
                <a:spcPct val="0"/>
              </a:spcBef>
              <a:spcAft>
                <a:spcPts val="0"/>
              </a:spcAft>
              <a:buNone/>
            </a:pPr>
            <a:endParaRPr lang="en-CA" altLang="en-US" sz="2000" kern="0" dirty="0">
              <a:solidFill>
                <a:schemeClr val="tx1"/>
              </a:solidFill>
              <a:cs typeface="Arial" panose="020B0604020202020204" pitchFamily="34" charset="0"/>
            </a:endParaRPr>
          </a:p>
          <a:p>
            <a:pPr marL="0" lvl="1" indent="0">
              <a:spcBef>
                <a:spcPct val="0"/>
              </a:spcBef>
              <a:spcAft>
                <a:spcPts val="1200"/>
              </a:spcAft>
              <a:buNone/>
            </a:pPr>
            <a:endParaRPr lang="en-CA" altLang="fr-FR" kern="0" dirty="0">
              <a:solidFill>
                <a:schemeClr val="tx1"/>
              </a:solidFill>
              <a:cs typeface="Arial" panose="020B0604020202020204" pitchFamily="34" charset="0"/>
            </a:endParaRPr>
          </a:p>
        </p:txBody>
      </p:sp>
      <p:pic>
        <p:nvPicPr>
          <p:cNvPr id="19" name="Picture 18">
            <a:extLst>
              <a:ext uri="{FF2B5EF4-FFF2-40B4-BE49-F238E27FC236}">
                <a16:creationId xmlns:a16="http://schemas.microsoft.com/office/drawing/2014/main" id="{BE84E548-A877-4D9E-AF81-E907480789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57" t="2485" r="44858" b="293"/>
          <a:stretch/>
        </p:blipFill>
        <p:spPr>
          <a:xfrm>
            <a:off x="228600" y="914399"/>
            <a:ext cx="3894223" cy="5778413"/>
          </a:xfrm>
          <a:prstGeom prst="rect">
            <a:avLst/>
          </a:prstGeom>
        </p:spPr>
      </p:pic>
      <p:sp>
        <p:nvSpPr>
          <p:cNvPr id="29" name="Rectangle 2">
            <a:extLst>
              <a:ext uri="{FF2B5EF4-FFF2-40B4-BE49-F238E27FC236}">
                <a16:creationId xmlns:a16="http://schemas.microsoft.com/office/drawing/2014/main" id="{65E5240C-4685-4A2B-9820-9AE846995853}"/>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cs typeface="Arial" panose="020B0604020202020204" pitchFamily="34" charset="0"/>
              </a:rPr>
              <a:t>French Choices and Opportunities for students in High School</a:t>
            </a:r>
            <a:endParaRPr lang="en-US" altLang="en-US" sz="2800" kern="0">
              <a:solidFill>
                <a:schemeClr val="bg1"/>
              </a:solidFill>
            </a:endParaRPr>
          </a:p>
        </p:txBody>
      </p:sp>
      <p:pic>
        <p:nvPicPr>
          <p:cNvPr id="2" name="Slide 18">
            <a:hlinkClick r:id="" action="ppaction://media"/>
            <a:extLst>
              <a:ext uri="{FF2B5EF4-FFF2-40B4-BE49-F238E27FC236}">
                <a16:creationId xmlns:a16="http://schemas.microsoft.com/office/drawing/2014/main" id="{1B92A9E3-525D-42E8-AA2B-64CBD1A78EA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418142" y="6248400"/>
            <a:ext cx="609600" cy="609600"/>
          </a:xfrm>
          <a:prstGeom prst="rect">
            <a:avLst/>
          </a:prstGeom>
        </p:spPr>
      </p:pic>
    </p:spTree>
    <p:custDataLst>
      <p:tags r:id="rId1"/>
    </p:custDataLst>
    <p:extLst>
      <p:ext uri="{BB962C8B-B14F-4D97-AF65-F5344CB8AC3E}">
        <p14:creationId xmlns:p14="http://schemas.microsoft.com/office/powerpoint/2010/main" val="415002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4A259C-6EFF-4ADA-B6ED-0893B2DEFF30}"/>
              </a:ext>
            </a:extLst>
          </p:cNvPr>
          <p:cNvSpPr/>
          <p:nvPr/>
        </p:nvSpPr>
        <p:spPr bwMode="auto">
          <a:xfrm>
            <a:off x="4122822" y="4660922"/>
            <a:ext cx="8096887" cy="2031891"/>
          </a:xfrm>
          <a:prstGeom prst="rect">
            <a:avLst/>
          </a:prstGeom>
          <a:solidFill>
            <a:srgbClr val="C6E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
        <p:nvSpPr>
          <p:cNvPr id="14342" name="Content Placeholder 2"/>
          <p:cNvSpPr txBox="1">
            <a:spLocks/>
          </p:cNvSpPr>
          <p:nvPr/>
        </p:nvSpPr>
        <p:spPr bwMode="auto">
          <a:xfrm>
            <a:off x="3866513" y="1232650"/>
            <a:ext cx="8096887" cy="324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740664" indent="-365760">
              <a:spcBef>
                <a:spcPts val="600"/>
              </a:spcBef>
              <a:spcAft>
                <a:spcPts val="700"/>
              </a:spcAft>
            </a:pPr>
            <a:r>
              <a:rPr lang="en-US" sz="1800" dirty="0">
                <a:solidFill>
                  <a:schemeClr val="tx1"/>
                </a:solidFill>
              </a:rPr>
              <a:t>Be positive about your child’s attempts to practice </a:t>
            </a:r>
          </a:p>
          <a:p>
            <a:pPr marL="740664" indent="-365760">
              <a:spcBef>
                <a:spcPts val="600"/>
              </a:spcBef>
              <a:spcAft>
                <a:spcPts val="700"/>
              </a:spcAft>
            </a:pPr>
            <a:r>
              <a:rPr lang="en-US" sz="1800" dirty="0">
                <a:solidFill>
                  <a:schemeClr val="tx1"/>
                </a:solidFill>
              </a:rPr>
              <a:t>Show interest in what they are learning at school, even if you do not speak French yourself</a:t>
            </a:r>
          </a:p>
          <a:p>
            <a:pPr marL="740664" indent="-365760">
              <a:spcBef>
                <a:spcPts val="600"/>
              </a:spcBef>
              <a:spcAft>
                <a:spcPts val="700"/>
              </a:spcAft>
            </a:pPr>
            <a:r>
              <a:rPr lang="en-US" sz="1800" dirty="0">
                <a:solidFill>
                  <a:schemeClr val="tx1"/>
                </a:solidFill>
              </a:rPr>
              <a:t>Participate in special events that promote French language and culture </a:t>
            </a:r>
          </a:p>
          <a:p>
            <a:pPr marL="740664" indent="-365760">
              <a:spcBef>
                <a:spcPts val="600"/>
              </a:spcBef>
              <a:spcAft>
                <a:spcPts val="700"/>
              </a:spcAft>
            </a:pPr>
            <a:r>
              <a:rPr lang="en-US" sz="1800" dirty="0">
                <a:solidFill>
                  <a:schemeClr val="tx1"/>
                </a:solidFill>
              </a:rPr>
              <a:t>Encourage time outside of school for French books, games, software, videos, television and radio</a:t>
            </a:r>
          </a:p>
          <a:p>
            <a:pPr marL="740664" indent="-365760">
              <a:spcBef>
                <a:spcPts val="600"/>
              </a:spcBef>
              <a:spcAft>
                <a:spcPts val="700"/>
              </a:spcAft>
            </a:pPr>
            <a:r>
              <a:rPr lang="en-US" sz="1800" dirty="0">
                <a:solidFill>
                  <a:schemeClr val="tx1"/>
                </a:solidFill>
              </a:rPr>
              <a:t>Seek additional French opportunities for your child such as library visits, cultural activities, co-ops, internships, experiential learning programs, etc.</a:t>
            </a:r>
          </a:p>
          <a:p>
            <a:pPr marL="374904">
              <a:spcBef>
                <a:spcPts val="600"/>
              </a:spcBef>
              <a:spcAft>
                <a:spcPts val="700"/>
              </a:spcAft>
              <a:buNone/>
            </a:pPr>
            <a:endParaRPr lang="en-US" sz="1800" dirty="0"/>
          </a:p>
        </p:txBody>
      </p:sp>
      <p:sp>
        <p:nvSpPr>
          <p:cNvPr id="22" name="Rectangle 2">
            <a:extLst>
              <a:ext uri="{FF2B5EF4-FFF2-40B4-BE49-F238E27FC236}">
                <a16:creationId xmlns:a16="http://schemas.microsoft.com/office/drawing/2014/main" id="{72BF09CE-1EE0-4C42-A7B2-F137A5543EE9}"/>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rPr>
              <a:t>Role </a:t>
            </a:r>
            <a:r>
              <a:rPr lang="fr-CA" altLang="en-US" sz="2800" dirty="0">
                <a:solidFill>
                  <a:schemeClr val="bg1"/>
                </a:solidFill>
              </a:rPr>
              <a:t>of </a:t>
            </a:r>
            <a:r>
              <a:rPr lang="fr-CA" altLang="en-US" sz="2800" dirty="0" err="1">
                <a:solidFill>
                  <a:schemeClr val="bg1"/>
                </a:solidFill>
              </a:rPr>
              <a:t>Families</a:t>
            </a:r>
            <a:r>
              <a:rPr lang="fr-CA" altLang="en-US" sz="2800" dirty="0">
                <a:solidFill>
                  <a:schemeClr val="bg1"/>
                </a:solidFill>
              </a:rPr>
              <a:t> in French Immersion</a:t>
            </a:r>
            <a:endParaRPr lang="en-US" altLang="en-US" sz="2800" kern="0" dirty="0">
              <a:solidFill>
                <a:schemeClr val="bg1"/>
              </a:solidFill>
            </a:endParaRPr>
          </a:p>
        </p:txBody>
      </p:sp>
      <p:sp>
        <p:nvSpPr>
          <p:cNvPr id="6" name="TextBox 5">
            <a:extLst>
              <a:ext uri="{FF2B5EF4-FFF2-40B4-BE49-F238E27FC236}">
                <a16:creationId xmlns:a16="http://schemas.microsoft.com/office/drawing/2014/main" id="{C181590F-2603-4E2E-B61E-B103E5DE9213}"/>
              </a:ext>
            </a:extLst>
          </p:cNvPr>
          <p:cNvSpPr txBox="1"/>
          <p:nvPr/>
        </p:nvSpPr>
        <p:spPr>
          <a:xfrm>
            <a:off x="4634000" y="4852961"/>
            <a:ext cx="6099462" cy="369332"/>
          </a:xfrm>
          <a:prstGeom prst="rect">
            <a:avLst/>
          </a:prstGeom>
          <a:noFill/>
        </p:spPr>
        <p:txBody>
          <a:bodyPr wrap="square">
            <a:spAutoFit/>
          </a:bodyPr>
          <a:lstStyle/>
          <a:p>
            <a:pPr eaLnBrk="1" hangingPunct="1">
              <a:defRPr/>
            </a:pPr>
            <a:r>
              <a:rPr lang="en-CA" altLang="en-US" sz="1800" b="1" kern="0" dirty="0">
                <a:cs typeface="Arial" panose="020B0604020202020204" pitchFamily="34" charset="0"/>
              </a:rPr>
              <a:t>Helpful Links to support language learning:</a:t>
            </a:r>
            <a:endParaRPr lang="en-US" altLang="en-US" sz="1800" b="1" kern="0" dirty="0"/>
          </a:p>
        </p:txBody>
      </p:sp>
      <p:sp>
        <p:nvSpPr>
          <p:cNvPr id="8" name="TextBox 7">
            <a:extLst>
              <a:ext uri="{FF2B5EF4-FFF2-40B4-BE49-F238E27FC236}">
                <a16:creationId xmlns:a16="http://schemas.microsoft.com/office/drawing/2014/main" id="{AA0F5FB9-F068-43D1-8063-50D63B0E2E3F}"/>
              </a:ext>
            </a:extLst>
          </p:cNvPr>
          <p:cNvSpPr txBox="1"/>
          <p:nvPr/>
        </p:nvSpPr>
        <p:spPr>
          <a:xfrm>
            <a:off x="4634000" y="5320251"/>
            <a:ext cx="5852609" cy="369332"/>
          </a:xfrm>
          <a:prstGeom prst="rect">
            <a:avLst/>
          </a:prstGeom>
          <a:noFill/>
        </p:spPr>
        <p:txBody>
          <a:bodyPr wrap="square">
            <a:spAutoFit/>
          </a:bodyPr>
          <a:lstStyle/>
          <a:p>
            <a:r>
              <a:rPr lang="en-US" altLang="fr-FR" sz="1800" b="1" spc="300" dirty="0">
                <a:solidFill>
                  <a:srgbClr val="0070C0"/>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Electronic Library New Brunswick (ELNB)</a:t>
            </a:r>
            <a:endParaRPr lang="en-US" sz="1800" dirty="0"/>
          </a:p>
        </p:txBody>
      </p:sp>
      <p:sp>
        <p:nvSpPr>
          <p:cNvPr id="10" name="TextBox 9">
            <a:extLst>
              <a:ext uri="{FF2B5EF4-FFF2-40B4-BE49-F238E27FC236}">
                <a16:creationId xmlns:a16="http://schemas.microsoft.com/office/drawing/2014/main" id="{12D8F0D9-3BF5-4391-8979-47D08754914D}"/>
              </a:ext>
            </a:extLst>
          </p:cNvPr>
          <p:cNvSpPr txBox="1"/>
          <p:nvPr/>
        </p:nvSpPr>
        <p:spPr>
          <a:xfrm>
            <a:off x="4634000" y="5740813"/>
            <a:ext cx="6099462" cy="369332"/>
          </a:xfrm>
          <a:prstGeom prst="rect">
            <a:avLst/>
          </a:prstGeom>
          <a:noFill/>
        </p:spPr>
        <p:txBody>
          <a:bodyPr wrap="square">
            <a:spAutoFit/>
          </a:bodyPr>
          <a:lstStyle/>
          <a:p>
            <a:r>
              <a:rPr lang="en-CA" altLang="fr-FR" sz="1800" b="1" spc="300" dirty="0">
                <a:solidFill>
                  <a:srgbClr val="0070C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French Language Learning @ GNB</a:t>
            </a:r>
            <a:endParaRPr lang="en-CA" altLang="fr-FR" sz="1800" b="1" spc="300" dirty="0">
              <a:solidFill>
                <a:srgbClr val="0070C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CE73176C-BE0F-47D9-8516-1CC59BBA1CF7}"/>
              </a:ext>
            </a:extLst>
          </p:cNvPr>
          <p:cNvSpPr txBox="1"/>
          <p:nvPr/>
        </p:nvSpPr>
        <p:spPr>
          <a:xfrm>
            <a:off x="4634000" y="6188112"/>
            <a:ext cx="6099462" cy="369332"/>
          </a:xfrm>
          <a:prstGeom prst="rect">
            <a:avLst/>
          </a:prstGeom>
          <a:noFill/>
        </p:spPr>
        <p:txBody>
          <a:bodyPr wrap="square">
            <a:spAutoFit/>
          </a:bodyPr>
          <a:lstStyle/>
          <a:p>
            <a:r>
              <a:rPr lang="en-US" sz="1800" b="1" spc="300" dirty="0">
                <a:solidFill>
                  <a:srgbClr val="0070C0"/>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SORA library</a:t>
            </a:r>
            <a:endParaRPr lang="en-US" sz="1800" b="1" spc="300" dirty="0">
              <a:solidFill>
                <a:srgbClr val="0070C0"/>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C7805B70-5A68-4305-8455-8B869702A81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274" t="11230" r="15644" b="4009"/>
          <a:stretch/>
        </p:blipFill>
        <p:spPr>
          <a:xfrm>
            <a:off x="228600" y="914399"/>
            <a:ext cx="3894223" cy="5778414"/>
          </a:xfrm>
          <a:prstGeom prst="rect">
            <a:avLst/>
          </a:prstGeom>
        </p:spPr>
      </p:pic>
      <p:pic>
        <p:nvPicPr>
          <p:cNvPr id="2" name="Slide 20">
            <a:hlinkClick r:id="" action="ppaction://media"/>
            <a:extLst>
              <a:ext uri="{FF2B5EF4-FFF2-40B4-BE49-F238E27FC236}">
                <a16:creationId xmlns:a16="http://schemas.microsoft.com/office/drawing/2014/main" id="{B0F0892D-902E-46C4-9536-F0D7E0CAF0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72662" y="6248400"/>
            <a:ext cx="609600" cy="609600"/>
          </a:xfrm>
          <a:prstGeom prst="rect">
            <a:avLst/>
          </a:prstGeom>
        </p:spPr>
      </p:pic>
    </p:spTree>
    <p:custDataLst>
      <p:tags r:id="rId2"/>
    </p:custDataLst>
    <p:extLst>
      <p:ext uri="{BB962C8B-B14F-4D97-AF65-F5344CB8AC3E}">
        <p14:creationId xmlns:p14="http://schemas.microsoft.com/office/powerpoint/2010/main" val="2953087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A7FCCDB-88E7-4983-B6A1-B3423889F948}"/>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Why Learn French</a:t>
            </a:r>
            <a:endParaRPr lang="en-US" altLang="en-US" sz="2800" kern="0">
              <a:solidFill>
                <a:schemeClr val="bg1"/>
              </a:solidFill>
            </a:endParaRPr>
          </a:p>
        </p:txBody>
      </p:sp>
      <p:pic>
        <p:nvPicPr>
          <p:cNvPr id="3" name="Picture 2">
            <a:hlinkClick r:id="rId7"/>
            <a:extLst>
              <a:ext uri="{FF2B5EF4-FFF2-40B4-BE49-F238E27FC236}">
                <a16:creationId xmlns:a16="http://schemas.microsoft.com/office/drawing/2014/main" id="{49316D36-3ECC-4E7F-A911-FE76ED71622D}"/>
              </a:ext>
            </a:extLst>
          </p:cNvPr>
          <p:cNvPicPr>
            <a:picLocks noChangeAspect="1"/>
          </p:cNvPicPr>
          <p:nvPr/>
        </p:nvPicPr>
        <p:blipFill rotWithShape="1">
          <a:blip r:embed="rId8"/>
          <a:srcRect t="4805" r="4268"/>
          <a:stretch/>
        </p:blipFill>
        <p:spPr>
          <a:xfrm>
            <a:off x="228600" y="914400"/>
            <a:ext cx="11963400" cy="5791200"/>
          </a:xfrm>
          <a:prstGeom prst="rect">
            <a:avLst/>
          </a:prstGeom>
        </p:spPr>
      </p:pic>
      <p:grpSp>
        <p:nvGrpSpPr>
          <p:cNvPr id="7" name="Group 6">
            <a:extLst>
              <a:ext uri="{FF2B5EF4-FFF2-40B4-BE49-F238E27FC236}">
                <a16:creationId xmlns:a16="http://schemas.microsoft.com/office/drawing/2014/main" id="{FCC2935A-B8C8-4E49-9CBD-A5EFF63FE08F}"/>
              </a:ext>
            </a:extLst>
          </p:cNvPr>
          <p:cNvGrpSpPr/>
          <p:nvPr/>
        </p:nvGrpSpPr>
        <p:grpSpPr>
          <a:xfrm>
            <a:off x="3925464" y="5592679"/>
            <a:ext cx="4359442" cy="701842"/>
            <a:chOff x="6325765" y="2392279"/>
            <a:chExt cx="4359442" cy="701842"/>
          </a:xfrm>
        </p:grpSpPr>
        <p:sp>
          <p:nvSpPr>
            <p:cNvPr id="4" name="TextBox 3">
              <a:extLst>
                <a:ext uri="{FF2B5EF4-FFF2-40B4-BE49-F238E27FC236}">
                  <a16:creationId xmlns:a16="http://schemas.microsoft.com/office/drawing/2014/main" id="{B2EBF3A0-93A6-47B2-9FBD-FFA58FAF7D52}"/>
                </a:ext>
              </a:extLst>
            </p:cNvPr>
            <p:cNvSpPr txBox="1"/>
            <p:nvPr/>
          </p:nvSpPr>
          <p:spPr>
            <a:xfrm>
              <a:off x="7180007" y="2612894"/>
              <a:ext cx="3505200" cy="338554"/>
            </a:xfrm>
            <a:prstGeom prst="rect">
              <a:avLst/>
            </a:prstGeom>
            <a:noFill/>
          </p:spPr>
          <p:txBody>
            <a:bodyPr wrap="square" rtlCol="0">
              <a:spAutoFit/>
            </a:bodyPr>
            <a:lstStyle/>
            <a:p>
              <a:r>
                <a:rPr lang="en-US" sz="1600" b="1" spc="300" dirty="0">
                  <a:solidFill>
                    <a:schemeClr val="bg1"/>
                  </a:solidFill>
                </a:rPr>
                <a:t>CLICK TO WATCH VIDEO</a:t>
              </a:r>
            </a:p>
          </p:txBody>
        </p:sp>
        <p:pic>
          <p:nvPicPr>
            <p:cNvPr id="6" name="Graphic 5" descr="Video camera with solid fill">
              <a:extLst>
                <a:ext uri="{FF2B5EF4-FFF2-40B4-BE49-F238E27FC236}">
                  <a16:creationId xmlns:a16="http://schemas.microsoft.com/office/drawing/2014/main" id="{5B49B539-C4D1-4E04-8577-9847A5DECF9A}"/>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325765" y="2392279"/>
              <a:ext cx="701842" cy="701842"/>
            </a:xfrm>
            <a:prstGeom prst="rect">
              <a:avLst/>
            </a:prstGeom>
          </p:spPr>
        </p:pic>
      </p:grpSp>
      <p:pic>
        <p:nvPicPr>
          <p:cNvPr id="8" name="Slide 2">
            <a:hlinkClick r:id="" action="ppaction://media"/>
            <a:extLst>
              <a:ext uri="{FF2B5EF4-FFF2-40B4-BE49-F238E27FC236}">
                <a16:creationId xmlns:a16="http://schemas.microsoft.com/office/drawing/2014/main" id="{9C892670-750B-4F77-BC1B-5F825C0C26C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2496800" y="6229394"/>
            <a:ext cx="609600" cy="609600"/>
          </a:xfrm>
          <a:prstGeom prst="rect">
            <a:avLst/>
          </a:prstGeom>
        </p:spPr>
      </p:pic>
    </p:spTree>
    <p:custDataLst>
      <p:tags r:id="rId1"/>
    </p:custDataLst>
    <p:extLst>
      <p:ext uri="{BB962C8B-B14F-4D97-AF65-F5344CB8AC3E}">
        <p14:creationId xmlns:p14="http://schemas.microsoft.com/office/powerpoint/2010/main" val="11969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531117" y="1448680"/>
            <a:ext cx="7310830" cy="524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eaLnBrk="1" hangingPunct="1">
              <a:spcBef>
                <a:spcPct val="0"/>
              </a:spcBef>
              <a:spcAft>
                <a:spcPts val="2500"/>
              </a:spcAft>
              <a:defRPr/>
            </a:pPr>
            <a:r>
              <a:rPr lang="en-US" altLang="en-US" sz="1800" b="1" dirty="0">
                <a:solidFill>
                  <a:schemeClr val="tx1"/>
                </a:solidFill>
                <a:latin typeface="+mn-lt"/>
              </a:rPr>
              <a:t>Summer French Program for Students in Grades 9 and 10</a:t>
            </a:r>
            <a:r>
              <a:rPr lang="en-US" altLang="en-US" sz="1800" dirty="0">
                <a:solidFill>
                  <a:schemeClr val="tx1"/>
                </a:solidFill>
                <a:latin typeface="+mn-lt"/>
              </a:rPr>
              <a:t>:     4-week program at Université de Moncton </a:t>
            </a:r>
            <a:r>
              <a:rPr lang="en-US" altLang="en-US" sz="1800" dirty="0">
                <a:solidFill>
                  <a:srgbClr val="0070C0"/>
                </a:solidFill>
                <a:highlight>
                  <a:srgbClr val="E7F9FF"/>
                </a:highlight>
                <a:latin typeface="+mn-lt"/>
                <a:hlinkClick r:id="rId6">
                  <a:extLst>
                    <a:ext uri="{A12FA001-AC4F-418D-AE19-62706E023703}">
                      <ahyp:hlinkClr xmlns:ahyp="http://schemas.microsoft.com/office/drawing/2018/hyperlinkcolor" val="tx"/>
                    </a:ext>
                  </a:extLst>
                </a:hlinkClick>
              </a:rPr>
              <a:t>Summer French High School 2022</a:t>
            </a:r>
            <a:endParaRPr lang="en-US" altLang="en-US" sz="1800" dirty="0">
              <a:solidFill>
                <a:srgbClr val="0070C0"/>
              </a:solidFill>
              <a:highlight>
                <a:srgbClr val="E7F9FF"/>
              </a:highlight>
              <a:latin typeface="+mn-lt"/>
            </a:endParaRPr>
          </a:p>
          <a:p>
            <a:pPr eaLnBrk="1" hangingPunct="1">
              <a:spcBef>
                <a:spcPct val="0"/>
              </a:spcBef>
              <a:spcAft>
                <a:spcPts val="2500"/>
              </a:spcAft>
              <a:defRPr/>
            </a:pPr>
            <a:r>
              <a:rPr lang="en-US" altLang="en-US" sz="1800" b="1" dirty="0">
                <a:solidFill>
                  <a:schemeClr val="tx1"/>
                </a:solidFill>
                <a:latin typeface="+mn-lt"/>
              </a:rPr>
              <a:t>Virtual New </a:t>
            </a:r>
            <a:r>
              <a:rPr lang="en-US" altLang="en-US" sz="1800" b="1" dirty="0" err="1">
                <a:solidFill>
                  <a:schemeClr val="tx1"/>
                </a:solidFill>
                <a:latin typeface="+mn-lt"/>
              </a:rPr>
              <a:t>Brunswick</a:t>
            </a:r>
            <a:r>
              <a:rPr lang="en-US" altLang="en-US" sz="1800" b="1" dirty="0" err="1">
                <a:solidFill>
                  <a:schemeClr val="tx1"/>
                </a:solidFill>
                <a:latin typeface="+mn-lt"/>
                <a:sym typeface="Symbol" panose="05050102010706020507" pitchFamily="18" charset="2"/>
              </a:rPr>
              <a:t></a:t>
            </a:r>
            <a:r>
              <a:rPr lang="en-US" altLang="en-US" sz="1800" b="1" dirty="0" err="1">
                <a:solidFill>
                  <a:schemeClr val="tx1"/>
                </a:solidFill>
                <a:latin typeface="+mn-lt"/>
              </a:rPr>
              <a:t>Quebec</a:t>
            </a:r>
            <a:r>
              <a:rPr lang="en-US" altLang="en-US" sz="1800" b="1" dirty="0">
                <a:solidFill>
                  <a:schemeClr val="tx1"/>
                </a:solidFill>
                <a:latin typeface="+mn-lt"/>
              </a:rPr>
              <a:t> Exchange Program</a:t>
            </a:r>
            <a:r>
              <a:rPr lang="en-US" altLang="en-US" sz="1800" dirty="0">
                <a:solidFill>
                  <a:schemeClr val="tx1"/>
                </a:solidFill>
                <a:latin typeface="+mn-lt"/>
              </a:rPr>
              <a:t>:</a:t>
            </a:r>
            <a:r>
              <a:rPr lang="en-US" altLang="en-US" sz="1800" b="1" dirty="0">
                <a:solidFill>
                  <a:schemeClr val="tx1"/>
                </a:solidFill>
                <a:latin typeface="+mn-lt"/>
              </a:rPr>
              <a:t> </a:t>
            </a:r>
            <a:r>
              <a:rPr lang="en-CA" altLang="en-US" sz="1800" dirty="0">
                <a:solidFill>
                  <a:schemeClr val="tx1"/>
                </a:solidFill>
                <a:latin typeface="+mn-lt"/>
              </a:rPr>
              <a:t>possibilities are being explored </a:t>
            </a:r>
            <a:r>
              <a:rPr lang="en-CA" altLang="en-US" sz="1800" dirty="0">
                <a:solidFill>
                  <a:srgbClr val="0070C0"/>
                </a:solidFill>
                <a:highlight>
                  <a:srgbClr val="E7F9FF"/>
                </a:highlight>
                <a:latin typeface="+mn-lt"/>
                <a:hlinkClick r:id="rId7">
                  <a:extLst>
                    <a:ext uri="{A12FA001-AC4F-418D-AE19-62706E023703}">
                      <ahyp:hlinkClr xmlns:ahyp="http://schemas.microsoft.com/office/drawing/2018/hyperlinkcolor" val="tx"/>
                    </a:ext>
                  </a:extLst>
                </a:hlinkClick>
              </a:rPr>
              <a:t>Virtual NB-Quebec Exchange 2022</a:t>
            </a:r>
            <a:endParaRPr lang="en-CA" altLang="en-US" sz="1800" dirty="0">
              <a:solidFill>
                <a:srgbClr val="0070C0"/>
              </a:solidFill>
              <a:highlight>
                <a:srgbClr val="E7F9FF"/>
              </a:highlight>
              <a:latin typeface="+mn-lt"/>
            </a:endParaRPr>
          </a:p>
          <a:p>
            <a:pPr eaLnBrk="1" hangingPunct="1">
              <a:spcBef>
                <a:spcPct val="0"/>
              </a:spcBef>
              <a:spcAft>
                <a:spcPts val="2500"/>
              </a:spcAft>
              <a:defRPr/>
            </a:pPr>
            <a:r>
              <a:rPr lang="en-US" altLang="en-US" sz="1800" b="1" dirty="0">
                <a:solidFill>
                  <a:schemeClr val="tx1"/>
                </a:solidFill>
                <a:latin typeface="+mn-lt"/>
              </a:rPr>
              <a:t>Explore</a:t>
            </a:r>
            <a:r>
              <a:rPr lang="en-US" altLang="en-US" sz="1800" dirty="0">
                <a:solidFill>
                  <a:schemeClr val="tx1"/>
                </a:solidFill>
                <a:latin typeface="+mn-lt"/>
              </a:rPr>
              <a:t> (ages 16+): 5-week summer French program in locations across Canada.  </a:t>
            </a:r>
            <a:r>
              <a:rPr lang="en-US" altLang="en-US" sz="1800" dirty="0">
                <a:solidFill>
                  <a:srgbClr val="0070C0"/>
                </a:solidFill>
                <a:highlight>
                  <a:srgbClr val="E7F9FF"/>
                </a:highlight>
                <a:latin typeface="+mn-lt"/>
              </a:rPr>
              <a:t>(</a:t>
            </a:r>
            <a:r>
              <a:rPr lang="en-US" altLang="en-US" sz="1800" dirty="0">
                <a:solidFill>
                  <a:srgbClr val="0070C0"/>
                </a:solidFill>
                <a:highlight>
                  <a:srgbClr val="E7F9FF"/>
                </a:highlight>
                <a:latin typeface="+mn-lt"/>
                <a:hlinkClick r:id="rId8">
                  <a:extLst>
                    <a:ext uri="{A12FA001-AC4F-418D-AE19-62706E023703}">
                      <ahyp:hlinkClr xmlns:ahyp="http://schemas.microsoft.com/office/drawing/2018/hyperlinkcolor" val="tx"/>
                    </a:ext>
                  </a:extLst>
                </a:hlinkClick>
              </a:rPr>
              <a:t>https://englishfrench.ca/</a:t>
            </a:r>
            <a:r>
              <a:rPr lang="en-US" altLang="en-US" sz="1800" dirty="0">
                <a:solidFill>
                  <a:srgbClr val="0070C0"/>
                </a:solidFill>
                <a:highlight>
                  <a:srgbClr val="E7F9FF"/>
                </a:highlight>
                <a:latin typeface="+mn-lt"/>
              </a:rPr>
              <a:t>) </a:t>
            </a:r>
          </a:p>
          <a:p>
            <a:pPr eaLnBrk="1" hangingPunct="1">
              <a:spcBef>
                <a:spcPct val="0"/>
              </a:spcBef>
              <a:spcAft>
                <a:spcPts val="2500"/>
              </a:spcAft>
              <a:defRPr/>
            </a:pPr>
            <a:r>
              <a:rPr lang="fr-CA" altLang="en-US" sz="1800" b="1" dirty="0">
                <a:solidFill>
                  <a:schemeClr val="tx1"/>
                </a:solidFill>
                <a:latin typeface="+mn-lt"/>
              </a:rPr>
              <a:t>Explore </a:t>
            </a:r>
            <a:r>
              <a:rPr lang="fr-CA" altLang="en-US" sz="1800" b="1" dirty="0" err="1">
                <a:solidFill>
                  <a:schemeClr val="tx1"/>
                </a:solidFill>
                <a:latin typeface="+mn-lt"/>
              </a:rPr>
              <a:t>Youth</a:t>
            </a:r>
            <a:r>
              <a:rPr lang="fr-CA" altLang="en-US" sz="1800" b="1" dirty="0">
                <a:solidFill>
                  <a:schemeClr val="tx1"/>
                </a:solidFill>
                <a:latin typeface="+mn-lt"/>
              </a:rPr>
              <a:t> Initiative </a:t>
            </a:r>
            <a:r>
              <a:rPr lang="fr-CA" altLang="en-US" sz="1800" dirty="0">
                <a:solidFill>
                  <a:schemeClr val="tx1"/>
                </a:solidFill>
                <a:latin typeface="+mn-lt"/>
              </a:rPr>
              <a:t>(</a:t>
            </a:r>
            <a:r>
              <a:rPr lang="fr-CA" altLang="en-US" sz="1800" dirty="0" err="1">
                <a:solidFill>
                  <a:schemeClr val="tx1"/>
                </a:solidFill>
                <a:latin typeface="+mn-lt"/>
              </a:rPr>
              <a:t>ages</a:t>
            </a:r>
            <a:r>
              <a:rPr lang="fr-CA" altLang="en-US" sz="1800" dirty="0">
                <a:solidFill>
                  <a:schemeClr val="tx1"/>
                </a:solidFill>
                <a:latin typeface="+mn-lt"/>
              </a:rPr>
              <a:t> 13</a:t>
            </a:r>
            <a:r>
              <a:rPr lang="en-US" altLang="en-US" sz="1800" dirty="0">
                <a:solidFill>
                  <a:schemeClr val="tx1"/>
                </a:solidFill>
                <a:latin typeface="+mn-lt"/>
                <a:sym typeface="Symbol" panose="05050102010706020507" pitchFamily="18" charset="2"/>
              </a:rPr>
              <a:t></a:t>
            </a:r>
            <a:r>
              <a:rPr lang="fr-CA" altLang="en-US" sz="1800" dirty="0">
                <a:solidFill>
                  <a:schemeClr val="tx1"/>
                </a:solidFill>
                <a:latin typeface="+mn-lt"/>
              </a:rPr>
              <a:t>15): 3-week </a:t>
            </a:r>
            <a:r>
              <a:rPr lang="fr-CA" altLang="en-US" sz="1800" dirty="0" err="1">
                <a:solidFill>
                  <a:schemeClr val="tx1"/>
                </a:solidFill>
                <a:latin typeface="+mn-lt"/>
              </a:rPr>
              <a:t>summer</a:t>
            </a:r>
            <a:r>
              <a:rPr lang="fr-CA" altLang="en-US" sz="1800" dirty="0">
                <a:solidFill>
                  <a:schemeClr val="tx1"/>
                </a:solidFill>
                <a:latin typeface="+mn-lt"/>
              </a:rPr>
              <a:t> French program.</a:t>
            </a:r>
            <a:r>
              <a:rPr lang="en-US" altLang="en-US" sz="1800" dirty="0">
                <a:solidFill>
                  <a:schemeClr val="tx1"/>
                </a:solidFill>
                <a:latin typeface="+mn-lt"/>
              </a:rPr>
              <a:t> </a:t>
            </a:r>
            <a:r>
              <a:rPr lang="en-US" altLang="en-US" sz="1800" dirty="0">
                <a:solidFill>
                  <a:srgbClr val="0070C0"/>
                </a:solidFill>
                <a:highlight>
                  <a:srgbClr val="E7F9FF"/>
                </a:highlight>
                <a:latin typeface="+mn-lt"/>
              </a:rPr>
              <a:t>(</a:t>
            </a:r>
            <a:r>
              <a:rPr lang="en-US" altLang="en-US" sz="1800" dirty="0">
                <a:solidFill>
                  <a:srgbClr val="0070C0"/>
                </a:solidFill>
                <a:highlight>
                  <a:srgbClr val="E7F9FF"/>
                </a:highlight>
                <a:latin typeface="+mn-lt"/>
                <a:hlinkClick r:id="rId8">
                  <a:extLst>
                    <a:ext uri="{A12FA001-AC4F-418D-AE19-62706E023703}">
                      <ahyp:hlinkClr xmlns:ahyp="http://schemas.microsoft.com/office/drawing/2018/hyperlinkcolor" val="tx"/>
                    </a:ext>
                  </a:extLst>
                </a:hlinkClick>
              </a:rPr>
              <a:t>https://englishfrench.ca/</a:t>
            </a:r>
            <a:r>
              <a:rPr lang="en-US" altLang="en-US" sz="1800" dirty="0">
                <a:solidFill>
                  <a:srgbClr val="0070C0"/>
                </a:solidFill>
                <a:highlight>
                  <a:srgbClr val="E7F9FF"/>
                </a:highlight>
                <a:latin typeface="+mn-lt"/>
              </a:rPr>
              <a:t>)</a:t>
            </a:r>
          </a:p>
          <a:p>
            <a:pPr eaLnBrk="1" hangingPunct="1">
              <a:spcBef>
                <a:spcPct val="0"/>
              </a:spcBef>
              <a:spcAft>
                <a:spcPts val="2500"/>
              </a:spcAft>
              <a:defRPr/>
            </a:pPr>
            <a:r>
              <a:rPr lang="en-US" altLang="en-US" sz="1800" dirty="0">
                <a:solidFill>
                  <a:schemeClr val="tx1"/>
                </a:solidFill>
                <a:latin typeface="+mn-lt"/>
              </a:rPr>
              <a:t>Virtual Summer French Program for Middle School Students (Grades 6, 7 and 8) </a:t>
            </a:r>
            <a:r>
              <a:rPr lang="en-US" altLang="en-US" sz="1800" dirty="0">
                <a:solidFill>
                  <a:srgbClr val="0070C0"/>
                </a:solidFill>
                <a:highlight>
                  <a:srgbClr val="E7F9FF"/>
                </a:highlight>
                <a:latin typeface="+mn-lt"/>
                <a:hlinkClick r:id="rId9">
                  <a:extLst>
                    <a:ext uri="{A12FA001-AC4F-418D-AE19-62706E023703}">
                      <ahyp:hlinkClr xmlns:ahyp="http://schemas.microsoft.com/office/drawing/2018/hyperlinkcolor" val="tx"/>
                    </a:ext>
                  </a:extLst>
                </a:hlinkClick>
              </a:rPr>
              <a:t>Virtual Summer French Middle School 2022 </a:t>
            </a:r>
            <a:endParaRPr lang="fr-CA" altLang="en-US" sz="1800" dirty="0">
              <a:solidFill>
                <a:srgbClr val="0070C0"/>
              </a:solidFill>
              <a:highlight>
                <a:srgbClr val="E7F9FF"/>
              </a:highlight>
              <a:latin typeface="+mn-lt"/>
            </a:endParaRPr>
          </a:p>
          <a:p>
            <a:pPr marL="0" indent="0" eaLnBrk="1" hangingPunct="1">
              <a:spcBef>
                <a:spcPct val="0"/>
              </a:spcBef>
              <a:buNone/>
              <a:defRPr/>
            </a:pPr>
            <a:r>
              <a:rPr lang="fr-CA" altLang="en-US" sz="2400" dirty="0">
                <a:solidFill>
                  <a:schemeClr val="tx1"/>
                </a:solidFill>
                <a:latin typeface="Myriad Pro" panose="020B0503030403020204" pitchFamily="34" charset="0"/>
              </a:rPr>
              <a:t>		          	   </a:t>
            </a:r>
            <a:endParaRPr lang="fr-CA" altLang="en-US" sz="2000" dirty="0">
              <a:solidFill>
                <a:schemeClr val="tx1"/>
              </a:solidFill>
              <a:latin typeface="Myriad Pro" panose="020B0503030403020204" pitchFamily="34" charset="0"/>
            </a:endParaRPr>
          </a:p>
        </p:txBody>
      </p:sp>
      <p:sp>
        <p:nvSpPr>
          <p:cNvPr id="11" name="Rectangle 2">
            <a:extLst>
              <a:ext uri="{FF2B5EF4-FFF2-40B4-BE49-F238E27FC236}">
                <a16:creationId xmlns:a16="http://schemas.microsoft.com/office/drawing/2014/main" id="{6E3A4CFF-4D0E-4F28-A917-765BCB1A01A4}"/>
              </a:ext>
            </a:extLst>
          </p:cNvPr>
          <p:cNvSpPr txBox="1">
            <a:spLocks noChangeArrowheads="1"/>
          </p:cNvSpPr>
          <p:nvPr/>
        </p:nvSpPr>
        <p:spPr bwMode="auto">
          <a:xfrm>
            <a:off x="179754" y="211106"/>
            <a:ext cx="11928575" cy="89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300" dirty="0">
                <a:solidFill>
                  <a:schemeClr val="bg1"/>
                </a:solidFill>
              </a:rPr>
              <a:t>French Cultural Learning Opportunities </a:t>
            </a:r>
          </a:p>
        </p:txBody>
      </p:sp>
      <p:pic>
        <p:nvPicPr>
          <p:cNvPr id="1028" name="Picture 4">
            <a:extLst>
              <a:ext uri="{FF2B5EF4-FFF2-40B4-BE49-F238E27FC236}">
                <a16:creationId xmlns:a16="http://schemas.microsoft.com/office/drawing/2014/main" id="{8EC958FF-95E8-4598-9966-5727C33BA3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93315" y="918838"/>
            <a:ext cx="3998686" cy="2510162"/>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21">
            <a:hlinkClick r:id="" action="ppaction://media"/>
            <a:extLst>
              <a:ext uri="{FF2B5EF4-FFF2-40B4-BE49-F238E27FC236}">
                <a16:creationId xmlns:a16="http://schemas.microsoft.com/office/drawing/2014/main" id="{99CC4F71-9BD5-4BAF-873A-F65EE437ACA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2328594" y="6046725"/>
            <a:ext cx="609600" cy="609600"/>
          </a:xfrm>
          <a:prstGeom prst="rect">
            <a:avLst/>
          </a:prstGeom>
        </p:spPr>
      </p:pic>
      <p:sp>
        <p:nvSpPr>
          <p:cNvPr id="8" name="Rectangle 7">
            <a:extLst>
              <a:ext uri="{FF2B5EF4-FFF2-40B4-BE49-F238E27FC236}">
                <a16:creationId xmlns:a16="http://schemas.microsoft.com/office/drawing/2014/main" id="{E71C6F3E-B59D-4168-85F0-F72AA6F05B62}"/>
              </a:ext>
            </a:extLst>
          </p:cNvPr>
          <p:cNvSpPr/>
          <p:nvPr/>
        </p:nvSpPr>
        <p:spPr bwMode="auto">
          <a:xfrm>
            <a:off x="8193312" y="3429000"/>
            <a:ext cx="3998687" cy="3266768"/>
          </a:xfrm>
          <a:prstGeom prst="rect">
            <a:avLst/>
          </a:prstGeom>
          <a:solidFill>
            <a:srgbClr val="C6E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
        <p:nvSpPr>
          <p:cNvPr id="7" name="Rectangle 2">
            <a:extLst>
              <a:ext uri="{FF2B5EF4-FFF2-40B4-BE49-F238E27FC236}">
                <a16:creationId xmlns:a16="http://schemas.microsoft.com/office/drawing/2014/main" id="{51A8ED90-A053-47E5-A426-05D6F105313F}"/>
              </a:ext>
            </a:extLst>
          </p:cNvPr>
          <p:cNvSpPr txBox="1">
            <a:spLocks noChangeArrowheads="1"/>
          </p:cNvSpPr>
          <p:nvPr/>
        </p:nvSpPr>
        <p:spPr bwMode="auto">
          <a:xfrm>
            <a:off x="8755289" y="3861724"/>
            <a:ext cx="3115892" cy="240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eaLnBrk="1" hangingPunct="1">
              <a:spcBef>
                <a:spcPct val="0"/>
              </a:spcBef>
              <a:spcAft>
                <a:spcPts val="800"/>
              </a:spcAft>
              <a:buNone/>
              <a:defRPr/>
            </a:pPr>
            <a:r>
              <a:rPr lang="en-US" altLang="en-US" sz="1600" spc="300" dirty="0">
                <a:solidFill>
                  <a:srgbClr val="00549F"/>
                </a:solidFill>
                <a:latin typeface="+mn-lt"/>
              </a:rPr>
              <a:t>For up-to-date information, please visit</a:t>
            </a:r>
          </a:p>
          <a:p>
            <a:pPr marL="0" indent="0" eaLnBrk="1" hangingPunct="1">
              <a:spcBef>
                <a:spcPct val="0"/>
              </a:spcBef>
              <a:spcAft>
                <a:spcPts val="800"/>
              </a:spcAft>
              <a:buNone/>
              <a:defRPr/>
            </a:pPr>
            <a:endParaRPr lang="en-US" altLang="en-US" sz="1600" spc="300" dirty="0">
              <a:solidFill>
                <a:srgbClr val="00549F"/>
              </a:solidFill>
              <a:latin typeface="+mn-lt"/>
            </a:endParaRPr>
          </a:p>
          <a:p>
            <a:pPr marL="0" indent="0" eaLnBrk="1" hangingPunct="1">
              <a:spcBef>
                <a:spcPct val="0"/>
              </a:spcBef>
              <a:spcAft>
                <a:spcPts val="800"/>
              </a:spcAft>
              <a:buNone/>
              <a:defRPr/>
            </a:pPr>
            <a:r>
              <a:rPr lang="en-US" altLang="en-US" sz="1600" b="1" spc="300" dirty="0">
                <a:solidFill>
                  <a:srgbClr val="00549F"/>
                </a:solidFill>
                <a:latin typeface="+mn-lt"/>
                <a:hlinkClick r:id="rId12">
                  <a:extLst>
                    <a:ext uri="{A12FA001-AC4F-418D-AE19-62706E023703}">
                      <ahyp:hlinkClr xmlns:ahyp="http://schemas.microsoft.com/office/drawing/2018/hyperlinkcolor" val="tx"/>
                    </a:ext>
                  </a:extLst>
                </a:hlinkClick>
              </a:rPr>
              <a:t>French Second Language Opportunities for Students</a:t>
            </a:r>
            <a:endParaRPr lang="fr-CA" altLang="en-US" sz="1800" b="1" spc="300" dirty="0">
              <a:solidFill>
                <a:srgbClr val="00549F"/>
              </a:solidFill>
              <a:latin typeface="Myriad Pro" panose="020B0503030403020204" pitchFamily="34" charset="0"/>
            </a:endParaRPr>
          </a:p>
          <a:p>
            <a:pPr marL="0" indent="0" eaLnBrk="1" hangingPunct="1">
              <a:spcBef>
                <a:spcPct val="0"/>
              </a:spcBef>
              <a:buNone/>
              <a:defRPr/>
            </a:pPr>
            <a:r>
              <a:rPr lang="fr-CA" altLang="en-US" sz="2400" spc="300" dirty="0">
                <a:solidFill>
                  <a:srgbClr val="00549F"/>
                </a:solidFill>
                <a:latin typeface="Myriad Pro" panose="020B0503030403020204" pitchFamily="34" charset="0"/>
              </a:rPr>
              <a:t>		          	     	</a:t>
            </a:r>
          </a:p>
          <a:p>
            <a:pPr marL="0" indent="0" eaLnBrk="1" hangingPunct="1">
              <a:spcBef>
                <a:spcPct val="0"/>
              </a:spcBef>
              <a:buNone/>
              <a:defRPr/>
            </a:pPr>
            <a:endParaRPr lang="fr-CA" altLang="en-US" sz="2000" spc="300" dirty="0">
              <a:solidFill>
                <a:srgbClr val="00549F"/>
              </a:solidFill>
              <a:latin typeface="Myriad Pro" panose="020B0503030403020204" pitchFamily="34" charset="0"/>
            </a:endParaRPr>
          </a:p>
          <a:p>
            <a:pPr marL="0" indent="0" eaLnBrk="1" hangingPunct="1">
              <a:spcBef>
                <a:spcPct val="0"/>
              </a:spcBef>
              <a:buNone/>
              <a:defRPr/>
            </a:pPr>
            <a:endParaRPr lang="fr-CA" altLang="en-US" sz="2000" spc="300" dirty="0">
              <a:solidFill>
                <a:srgbClr val="00549F"/>
              </a:solidFill>
              <a:latin typeface="Myriad Pro" panose="020B0503030403020204" pitchFamily="34" charset="0"/>
            </a:endParaRPr>
          </a:p>
          <a:p>
            <a:pPr marL="0" indent="0" eaLnBrk="1" hangingPunct="1">
              <a:spcBef>
                <a:spcPct val="0"/>
              </a:spcBef>
              <a:buNone/>
              <a:defRPr/>
            </a:pPr>
            <a:endParaRPr lang="en-US" altLang="en-US" sz="2000" spc="300" dirty="0">
              <a:solidFill>
                <a:srgbClr val="00549F"/>
              </a:solidFill>
              <a:latin typeface="Myriad Pro" panose="020B0503030403020204" pitchFamily="34" charset="0"/>
            </a:endParaRPr>
          </a:p>
          <a:p>
            <a:pPr algn="ctr" eaLnBrk="1" hangingPunct="1">
              <a:spcBef>
                <a:spcPct val="0"/>
              </a:spcBef>
              <a:buFontTx/>
              <a:buNone/>
              <a:defRPr/>
            </a:pPr>
            <a:endParaRPr lang="en-US" altLang="en-US" sz="2000" spc="300" dirty="0">
              <a:solidFill>
                <a:srgbClr val="00549F"/>
              </a:solidFill>
              <a:latin typeface="Myriad Pro" panose="020B0503030403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15577F94-A682-42D6-BFE0-6F58E4ACB0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8601" y="914399"/>
            <a:ext cx="1121815" cy="5778413"/>
          </a:xfrm>
          <a:prstGeom prst="rect">
            <a:avLst/>
          </a:prstGeom>
        </p:spPr>
      </p:pic>
      <p:sp>
        <p:nvSpPr>
          <p:cNvPr id="22" name="Rectangle 2">
            <a:extLst>
              <a:ext uri="{FF2B5EF4-FFF2-40B4-BE49-F238E27FC236}">
                <a16:creationId xmlns:a16="http://schemas.microsoft.com/office/drawing/2014/main" id="{669F504C-5340-4929-8614-F43152849882}"/>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dirty="0">
                <a:solidFill>
                  <a:schemeClr val="bg1"/>
                </a:solidFill>
              </a:rPr>
              <a:t>Innovation  -  Language Learning Opportunities (LLO)</a:t>
            </a:r>
            <a:endParaRPr lang="en-US" altLang="en-US" sz="2800" kern="0" dirty="0">
              <a:solidFill>
                <a:schemeClr val="bg1"/>
              </a:solidFill>
            </a:endParaRPr>
          </a:p>
        </p:txBody>
      </p:sp>
      <p:sp>
        <p:nvSpPr>
          <p:cNvPr id="8" name="Rectangle 6">
            <a:extLst>
              <a:ext uri="{FF2B5EF4-FFF2-40B4-BE49-F238E27FC236}">
                <a16:creationId xmlns:a16="http://schemas.microsoft.com/office/drawing/2014/main" id="{39C8CA52-242F-4F08-9188-9A0A201A820E}"/>
              </a:ext>
            </a:extLst>
          </p:cNvPr>
          <p:cNvSpPr>
            <a:spLocks noChangeArrowheads="1"/>
          </p:cNvSpPr>
          <p:nvPr/>
        </p:nvSpPr>
        <p:spPr bwMode="auto">
          <a:xfrm>
            <a:off x="1413733" y="1200140"/>
            <a:ext cx="10211857" cy="51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spcAft>
                <a:spcPts val="400"/>
              </a:spcAft>
              <a:buFontTx/>
              <a:buNone/>
            </a:pPr>
            <a:r>
              <a:rPr lang="en-US" altLang="en-US" sz="1800" b="1" dirty="0">
                <a:solidFill>
                  <a:schemeClr val="tx1"/>
                </a:solidFill>
                <a:latin typeface="+mn-lt"/>
              </a:rPr>
              <a:t>WHAT DO I NEED TO KNOW FOR 2023-2024 SCHOOL YEAR IF MY SCHOOL IS PARTICIPATING IN LANGUAGE LEARNING OPPORTUNITIES PROTOTYPES?</a:t>
            </a:r>
          </a:p>
          <a:p>
            <a:pPr eaLnBrk="1" hangingPunct="1">
              <a:spcBef>
                <a:spcPct val="0"/>
              </a:spcBef>
              <a:spcAft>
                <a:spcPts val="400"/>
              </a:spcAft>
              <a:buNone/>
            </a:pPr>
            <a:r>
              <a:rPr lang="en-US" altLang="en-US" sz="1800" dirty="0">
                <a:solidFill>
                  <a:schemeClr val="tx1"/>
                </a:solidFill>
                <a:latin typeface="Arial"/>
                <a:ea typeface="ヒラギノ角ゴ Pro W3"/>
                <a:cs typeface="Arial"/>
              </a:rPr>
              <a:t>Improving French Second Language learning will be a focus at your school, if your school is participating in the Language Learning Opportunities prototype initiative.</a:t>
            </a:r>
          </a:p>
          <a:p>
            <a:pPr eaLnBrk="1" hangingPunct="1">
              <a:spcBef>
                <a:spcPct val="0"/>
              </a:spcBef>
              <a:spcAft>
                <a:spcPts val="400"/>
              </a:spcAft>
              <a:buNone/>
            </a:pPr>
            <a:endParaRPr lang="en-US" altLang="en-US" sz="1000" dirty="0">
              <a:solidFill>
                <a:schemeClr val="tx1"/>
              </a:solidFill>
            </a:endParaRPr>
          </a:p>
          <a:p>
            <a:pPr eaLnBrk="1" hangingPunct="1">
              <a:spcBef>
                <a:spcPct val="0"/>
              </a:spcBef>
              <a:spcAft>
                <a:spcPts val="400"/>
              </a:spcAft>
              <a:buNone/>
            </a:pPr>
            <a:r>
              <a:rPr lang="en-US" altLang="en-US" sz="1800" b="1" dirty="0">
                <a:solidFill>
                  <a:schemeClr val="tx1"/>
                </a:solidFill>
                <a:latin typeface="+mn-lt"/>
              </a:rPr>
              <a:t>EACH LANGUAGE LEARNING OPPORTUNITIES PROTOTYPE IS UNIQUE.</a:t>
            </a:r>
          </a:p>
          <a:p>
            <a:pPr eaLnBrk="1" hangingPunct="1">
              <a:spcBef>
                <a:spcPct val="0"/>
              </a:spcBef>
              <a:spcAft>
                <a:spcPts val="400"/>
              </a:spcAft>
              <a:buNone/>
            </a:pPr>
            <a:r>
              <a:rPr lang="en-US" altLang="en-US" sz="1800" dirty="0">
                <a:solidFill>
                  <a:schemeClr val="tx1"/>
                </a:solidFill>
                <a:latin typeface="+mn-lt"/>
              </a:rPr>
              <a:t>With the help of a language coach and using current research and pedagogy, school communities will tailor their prototypes to reflect the needs of their learning communities, the strengths of their staffs, and the aspirations of their learners.</a:t>
            </a:r>
          </a:p>
          <a:p>
            <a:pPr eaLnBrk="1" hangingPunct="1">
              <a:spcBef>
                <a:spcPct val="0"/>
              </a:spcBef>
              <a:spcAft>
                <a:spcPts val="400"/>
              </a:spcAft>
              <a:buNone/>
            </a:pPr>
            <a:endParaRPr lang="en-US" altLang="en-US" sz="1000" dirty="0">
              <a:solidFill>
                <a:schemeClr val="tx1"/>
              </a:solidFill>
              <a:latin typeface="+mn-lt"/>
            </a:endParaRPr>
          </a:p>
          <a:p>
            <a:pPr eaLnBrk="1" hangingPunct="1">
              <a:spcBef>
                <a:spcPct val="0"/>
              </a:spcBef>
              <a:spcAft>
                <a:spcPts val="400"/>
              </a:spcAft>
              <a:buNone/>
            </a:pPr>
            <a:r>
              <a:rPr lang="en-US" altLang="en-US" sz="1800" b="1" dirty="0">
                <a:solidFill>
                  <a:schemeClr val="tx1"/>
                </a:solidFill>
                <a:latin typeface="+mj-lt"/>
              </a:rPr>
              <a:t>WHAT ARE THE BENEFITS OF LLO?	</a:t>
            </a:r>
            <a:endParaRPr lang="en-US" altLang="en-US" sz="1800" b="1" dirty="0">
              <a:solidFill>
                <a:schemeClr val="tx1"/>
              </a:solidFill>
              <a:latin typeface="+mn-lt"/>
            </a:endParaRPr>
          </a:p>
          <a:p>
            <a:pPr eaLnBrk="1" hangingPunct="1">
              <a:spcBef>
                <a:spcPct val="0"/>
              </a:spcBef>
              <a:buNone/>
            </a:pPr>
            <a:r>
              <a:rPr lang="en-US" altLang="en-US" sz="1800" dirty="0">
                <a:solidFill>
                  <a:schemeClr val="tx1"/>
                </a:solidFill>
                <a:latin typeface="+mn-lt"/>
                <a:ea typeface="ヒラギノ角ゴ Pro W3"/>
              </a:rPr>
              <a:t>Collaboratively, school personnel and the learning community create a French language learning approach based on best practice and the specific needs of their learners in a local context.</a:t>
            </a:r>
          </a:p>
          <a:p>
            <a:pPr eaLnBrk="1" hangingPunct="1">
              <a:spcBef>
                <a:spcPct val="0"/>
              </a:spcBef>
              <a:buNone/>
            </a:pPr>
            <a:endParaRPr lang="en-US" altLang="en-US" sz="1800" dirty="0">
              <a:solidFill>
                <a:schemeClr val="tx1"/>
              </a:solidFill>
              <a:latin typeface="+mn-lt"/>
              <a:ea typeface="ヒラギノ角ゴ Pro W3"/>
              <a:cs typeface="Arial"/>
            </a:endParaRPr>
          </a:p>
          <a:p>
            <a:pPr eaLnBrk="1" hangingPunct="1">
              <a:spcBef>
                <a:spcPct val="0"/>
              </a:spcBef>
              <a:buFontTx/>
              <a:buNone/>
            </a:pPr>
            <a:endParaRPr lang="en-US" altLang="en-US" sz="1000" dirty="0">
              <a:solidFill>
                <a:schemeClr val="tx1"/>
              </a:solidFill>
              <a:latin typeface="+mn-lt"/>
            </a:endParaRPr>
          </a:p>
          <a:p>
            <a:pPr eaLnBrk="1" hangingPunct="1">
              <a:spcBef>
                <a:spcPct val="0"/>
              </a:spcBef>
              <a:spcAft>
                <a:spcPts val="400"/>
              </a:spcAft>
              <a:buNone/>
            </a:pPr>
            <a:r>
              <a:rPr lang="en-US" altLang="en-US" sz="1800" b="1" dirty="0">
                <a:solidFill>
                  <a:schemeClr val="tx1"/>
                </a:solidFill>
                <a:latin typeface="+mj-lt"/>
              </a:rPr>
              <a:t>HOW DO I GET MORE INFORMATION ABOUT MY SCHOOL’S PROTOTYPE PLANS?</a:t>
            </a:r>
            <a:endParaRPr lang="en-US" altLang="en-US" sz="1800" dirty="0">
              <a:solidFill>
                <a:schemeClr val="tx1"/>
              </a:solidFill>
              <a:latin typeface="+mn-lt"/>
            </a:endParaRPr>
          </a:p>
          <a:p>
            <a:pPr eaLnBrk="1" hangingPunct="1">
              <a:spcBef>
                <a:spcPct val="0"/>
              </a:spcBef>
              <a:spcAft>
                <a:spcPts val="400"/>
              </a:spcAft>
              <a:buNone/>
            </a:pPr>
            <a:r>
              <a:rPr lang="en-US" altLang="en-US" sz="1800" dirty="0">
                <a:solidFill>
                  <a:schemeClr val="tx1"/>
                </a:solidFill>
                <a:latin typeface="+mn-lt"/>
              </a:rPr>
              <a:t>If your school is participating in the LLO prototype initiative, you will receive additional information from your administration.</a:t>
            </a:r>
          </a:p>
        </p:txBody>
      </p:sp>
      <p:pic>
        <p:nvPicPr>
          <p:cNvPr id="6" name="Graphic 5" descr="Chat RTL">
            <a:extLst>
              <a:ext uri="{FF2B5EF4-FFF2-40B4-BE49-F238E27FC236}">
                <a16:creationId xmlns:a16="http://schemas.microsoft.com/office/drawing/2014/main" id="{58C296BB-8C8C-4F79-8C8E-B253D2CC7D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425115" y="3902179"/>
            <a:ext cx="717885" cy="717885"/>
          </a:xfrm>
          <a:prstGeom prst="rect">
            <a:avLst/>
          </a:prstGeom>
        </p:spPr>
      </p:pic>
      <p:pic>
        <p:nvPicPr>
          <p:cNvPr id="31" name="Graphic 30" descr="Schoolhouse">
            <a:extLst>
              <a:ext uri="{FF2B5EF4-FFF2-40B4-BE49-F238E27FC236}">
                <a16:creationId xmlns:a16="http://schemas.microsoft.com/office/drawing/2014/main" id="{BA096178-D86D-4334-AC6E-D7FA1BED9D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8125" y="1011174"/>
            <a:ext cx="821075" cy="821075"/>
          </a:xfrm>
          <a:prstGeom prst="rect">
            <a:avLst/>
          </a:prstGeom>
        </p:spPr>
      </p:pic>
      <p:pic>
        <p:nvPicPr>
          <p:cNvPr id="11" name="Graphic 10" descr="Information">
            <a:extLst>
              <a:ext uri="{FF2B5EF4-FFF2-40B4-BE49-F238E27FC236}">
                <a16:creationId xmlns:a16="http://schemas.microsoft.com/office/drawing/2014/main" id="{A4E38A2A-8796-4473-AA64-120A53F4A2D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9334" y="5270559"/>
            <a:ext cx="643666" cy="643666"/>
          </a:xfrm>
          <a:prstGeom prst="rect">
            <a:avLst/>
          </a:prstGeom>
        </p:spPr>
      </p:pic>
      <p:pic>
        <p:nvPicPr>
          <p:cNvPr id="10" name="Graphic 9" descr="Fingerprint with solid fill">
            <a:extLst>
              <a:ext uri="{FF2B5EF4-FFF2-40B4-BE49-F238E27FC236}">
                <a16:creationId xmlns:a16="http://schemas.microsoft.com/office/drawing/2014/main" id="{6CED6890-A148-417C-A9FA-C92200C0997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flipH="1">
            <a:off x="445689" y="2482744"/>
            <a:ext cx="717885" cy="717885"/>
          </a:xfrm>
          <a:prstGeom prst="rect">
            <a:avLst/>
          </a:prstGeom>
        </p:spPr>
      </p:pic>
      <p:pic>
        <p:nvPicPr>
          <p:cNvPr id="2" name="Slide 22 EATB">
            <a:hlinkClick r:id="" action="ppaction://media"/>
            <a:extLst>
              <a:ext uri="{FF2B5EF4-FFF2-40B4-BE49-F238E27FC236}">
                <a16:creationId xmlns:a16="http://schemas.microsoft.com/office/drawing/2014/main" id="{870B1807-73D1-4C11-A996-4CFB801D88DD}"/>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457470" y="6248400"/>
            <a:ext cx="609600" cy="609600"/>
          </a:xfrm>
          <a:prstGeom prst="rect">
            <a:avLst/>
          </a:prstGeom>
        </p:spPr>
      </p:pic>
    </p:spTree>
    <p:custDataLst>
      <p:tags r:id="rId1"/>
    </p:custDataLst>
    <p:extLst>
      <p:ext uri="{BB962C8B-B14F-4D97-AF65-F5344CB8AC3E}">
        <p14:creationId xmlns:p14="http://schemas.microsoft.com/office/powerpoint/2010/main" val="260261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D722D2-19EF-4588-B292-154F7CA7C2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74" r="12349" b="13657"/>
          <a:stretch/>
        </p:blipFill>
        <p:spPr>
          <a:xfrm>
            <a:off x="231354" y="-1"/>
            <a:ext cx="8685805" cy="6858001"/>
          </a:xfrm>
          <a:prstGeom prst="rect">
            <a:avLst/>
          </a:prstGeom>
        </p:spPr>
      </p:pic>
      <p:sp>
        <p:nvSpPr>
          <p:cNvPr id="11" name="Rectangle 10">
            <a:extLst>
              <a:ext uri="{FF2B5EF4-FFF2-40B4-BE49-F238E27FC236}">
                <a16:creationId xmlns:a16="http://schemas.microsoft.com/office/drawing/2014/main" id="{03220E28-0B0E-41CE-8492-17D9DE52A23C}"/>
              </a:ext>
            </a:extLst>
          </p:cNvPr>
          <p:cNvSpPr/>
          <p:nvPr/>
        </p:nvSpPr>
        <p:spPr bwMode="auto">
          <a:xfrm>
            <a:off x="8534400" y="0"/>
            <a:ext cx="3657600" cy="6858000"/>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solidFill>
                <a:srgbClr val="00549F"/>
              </a:solidFill>
              <a:highlight>
                <a:srgbClr val="FFFF00"/>
              </a:highlight>
              <a:latin typeface="Arial" charset="0"/>
              <a:ea typeface="ヒラギノ角ゴ Pro W3" pitchFamily="48" charset="-128"/>
            </a:endParaRPr>
          </a:p>
        </p:txBody>
      </p:sp>
      <p:sp>
        <p:nvSpPr>
          <p:cNvPr id="56324" name="Rectangle 1"/>
          <p:cNvSpPr>
            <a:spLocks noChangeArrowheads="1"/>
          </p:cNvSpPr>
          <p:nvPr/>
        </p:nvSpPr>
        <p:spPr bwMode="auto">
          <a:xfrm>
            <a:off x="8665883" y="4305900"/>
            <a:ext cx="334913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None/>
            </a:pPr>
            <a:r>
              <a:rPr lang="en-US" altLang="en-US" sz="1800" spc="300">
                <a:solidFill>
                  <a:schemeClr val="bg1"/>
                </a:solidFill>
                <a:latin typeface="Myriad Pro" panose="020B0503030403020204" pitchFamily="34" charset="0"/>
              </a:rPr>
              <a:t>For more information, visit: </a:t>
            </a:r>
          </a:p>
          <a:p>
            <a:pPr>
              <a:spcBef>
                <a:spcPct val="0"/>
              </a:spcBef>
              <a:buNone/>
            </a:pPr>
            <a:endParaRPr lang="en-US" sz="1800" spc="300">
              <a:solidFill>
                <a:schemeClr val="bg1"/>
              </a:solidFill>
              <a:latin typeface="+mn-lt"/>
            </a:endParaRPr>
          </a:p>
          <a:p>
            <a:pPr>
              <a:spcBef>
                <a:spcPct val="0"/>
              </a:spcBef>
              <a:buNone/>
            </a:pPr>
            <a:r>
              <a:rPr lang="en-US" sz="1800" b="1" spc="300">
                <a:solidFill>
                  <a:schemeClr val="bg1"/>
                </a:solidFill>
                <a:latin typeface="Myriad Pro" panose="020B0503030403020204" pitchFamily="34" charset="0"/>
                <a:hlinkClick r:id="rId7">
                  <a:extLst>
                    <a:ext uri="{A12FA001-AC4F-418D-AE19-62706E023703}">
                      <ahyp:hlinkClr xmlns:ahyp="http://schemas.microsoft.com/office/drawing/2018/hyperlinkcolor" val="tx"/>
                    </a:ext>
                  </a:extLst>
                </a:hlinkClick>
              </a:rPr>
              <a:t>Everyone at their best: </a:t>
            </a:r>
          </a:p>
          <a:p>
            <a:pPr>
              <a:spcBef>
                <a:spcPct val="0"/>
              </a:spcBef>
              <a:buNone/>
            </a:pPr>
            <a:r>
              <a:rPr lang="en-US" sz="1800" b="1" spc="300">
                <a:solidFill>
                  <a:schemeClr val="bg1"/>
                </a:solidFill>
                <a:latin typeface="Myriad Pro" panose="020B0503030403020204" pitchFamily="34" charset="0"/>
                <a:hlinkClick r:id="rId7">
                  <a:extLst>
                    <a:ext uri="{A12FA001-AC4F-418D-AE19-62706E023703}">
                      <ahyp:hlinkClr xmlns:ahyp="http://schemas.microsoft.com/office/drawing/2018/hyperlinkcolor" val="tx"/>
                    </a:ext>
                  </a:extLst>
                </a:hlinkClick>
              </a:rPr>
              <a:t>Learning French as a Second Language</a:t>
            </a:r>
            <a:endParaRPr lang="en-US" sz="1800" b="1" spc="300">
              <a:solidFill>
                <a:schemeClr val="bg1"/>
              </a:solidFill>
              <a:latin typeface="Myriad Pro" panose="020B0503030403020204" pitchFamily="34" charset="0"/>
            </a:endParaRPr>
          </a:p>
          <a:p>
            <a:pPr>
              <a:spcBef>
                <a:spcPct val="0"/>
              </a:spcBef>
              <a:buFontTx/>
              <a:buNone/>
            </a:pPr>
            <a:endParaRPr lang="en-CA" altLang="en-US" sz="1800">
              <a:solidFill>
                <a:schemeClr val="bg1"/>
              </a:solidFill>
              <a:latin typeface="Myriad Pro" panose="020B0503030403020204" pitchFamily="34" charset="0"/>
            </a:endParaRPr>
          </a:p>
        </p:txBody>
      </p:sp>
      <p:pic>
        <p:nvPicPr>
          <p:cNvPr id="19" name="Graphic 18">
            <a:extLst>
              <a:ext uri="{FF2B5EF4-FFF2-40B4-BE49-F238E27FC236}">
                <a16:creationId xmlns:a16="http://schemas.microsoft.com/office/drawing/2014/main" id="{A704F722-230F-4178-B86B-41FA0C2853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85901" y="811938"/>
            <a:ext cx="1709094" cy="726365"/>
          </a:xfrm>
          <a:prstGeom prst="rect">
            <a:avLst/>
          </a:prstGeom>
        </p:spPr>
      </p:pic>
      <p:grpSp>
        <p:nvGrpSpPr>
          <p:cNvPr id="2" name="Group 1">
            <a:extLst>
              <a:ext uri="{FF2B5EF4-FFF2-40B4-BE49-F238E27FC236}">
                <a16:creationId xmlns:a16="http://schemas.microsoft.com/office/drawing/2014/main" id="{1CFC2CC1-5BC9-454A-8B21-7E95A1EFCEA8}"/>
              </a:ext>
            </a:extLst>
          </p:cNvPr>
          <p:cNvGrpSpPr/>
          <p:nvPr/>
        </p:nvGrpSpPr>
        <p:grpSpPr>
          <a:xfrm>
            <a:off x="185851" y="1905000"/>
            <a:ext cx="8303046" cy="4953000"/>
            <a:chOff x="142210" y="2057400"/>
            <a:chExt cx="8392190" cy="4807396"/>
          </a:xfrm>
        </p:grpSpPr>
        <p:pic>
          <p:nvPicPr>
            <p:cNvPr id="18" name="Graphic 17">
              <a:extLst>
                <a:ext uri="{FF2B5EF4-FFF2-40B4-BE49-F238E27FC236}">
                  <a16:creationId xmlns:a16="http://schemas.microsoft.com/office/drawing/2014/main" id="{2DDD1DF4-2E49-4DEC-B99B-3759FC06AF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2210" y="2057400"/>
              <a:ext cx="8392190" cy="4807396"/>
            </a:xfrm>
            <a:prstGeom prst="rect">
              <a:avLst/>
            </a:prstGeom>
          </p:spPr>
        </p:pic>
        <p:pic>
          <p:nvPicPr>
            <p:cNvPr id="33" name="Graphic 32">
              <a:extLst>
                <a:ext uri="{FF2B5EF4-FFF2-40B4-BE49-F238E27FC236}">
                  <a16:creationId xmlns:a16="http://schemas.microsoft.com/office/drawing/2014/main" id="{D82236D1-071F-4751-B343-F36C40FFC8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2210" y="3657600"/>
              <a:ext cx="8392190" cy="3207196"/>
            </a:xfrm>
            <a:prstGeom prst="rect">
              <a:avLst/>
            </a:prstGeom>
          </p:spPr>
        </p:pic>
      </p:grpSp>
      <p:sp>
        <p:nvSpPr>
          <p:cNvPr id="17" name="TextBox 2">
            <a:extLst>
              <a:ext uri="{FF2B5EF4-FFF2-40B4-BE49-F238E27FC236}">
                <a16:creationId xmlns:a16="http://schemas.microsoft.com/office/drawing/2014/main" id="{79CB91CE-E79A-46D6-AC21-EB7A1046B5AF}"/>
              </a:ext>
            </a:extLst>
          </p:cNvPr>
          <p:cNvSpPr txBox="1">
            <a:spLocks noChangeArrowheads="1"/>
          </p:cNvSpPr>
          <p:nvPr/>
        </p:nvSpPr>
        <p:spPr bwMode="auto">
          <a:xfrm>
            <a:off x="1019702" y="5140482"/>
            <a:ext cx="69459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800" b="1">
                <a:solidFill>
                  <a:schemeClr val="bg1"/>
                </a:solidFill>
                <a:latin typeface="+mj-lt"/>
                <a:ea typeface="Adobe Myungjo Std M" panose="02020600000000000000" pitchFamily="18" charset="-128"/>
              </a:rPr>
              <a:t>Everyone at their best!</a:t>
            </a:r>
          </a:p>
        </p:txBody>
      </p:sp>
      <p:pic>
        <p:nvPicPr>
          <p:cNvPr id="4" name="Slide 23">
            <a:hlinkClick r:id="" action="ppaction://media"/>
            <a:extLst>
              <a:ext uri="{FF2B5EF4-FFF2-40B4-BE49-F238E27FC236}">
                <a16:creationId xmlns:a16="http://schemas.microsoft.com/office/drawing/2014/main" id="{7742BE44-6F44-4B03-A48A-3B46DD8589C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406731" y="6186254"/>
            <a:ext cx="626806" cy="62680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331804" y="4053629"/>
            <a:ext cx="7390435" cy="199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eaLnBrk="1" hangingPunct="1">
              <a:spcBef>
                <a:spcPct val="0"/>
              </a:spcBef>
              <a:buNone/>
              <a:defRPr/>
            </a:pPr>
            <a:r>
              <a:rPr lang="en-US" altLang="en-US" sz="1800" b="1" dirty="0">
                <a:solidFill>
                  <a:schemeClr val="tx1"/>
                </a:solidFill>
                <a:latin typeface="+mn-lt"/>
                <a:ea typeface="ヒラギノ角ゴ Pro W3"/>
              </a:rPr>
              <a:t>FRENCH IMMERSION</a:t>
            </a:r>
          </a:p>
          <a:p>
            <a:pPr marL="57150" indent="0" eaLnBrk="1" hangingPunct="1">
              <a:spcBef>
                <a:spcPct val="0"/>
              </a:spcBef>
              <a:buNone/>
              <a:defRPr/>
            </a:pPr>
            <a:r>
              <a:rPr lang="en-US" altLang="en-US" sz="800" b="1" dirty="0">
                <a:solidFill>
                  <a:schemeClr val="tx1"/>
                </a:solidFill>
                <a:latin typeface="+mn-lt"/>
                <a:ea typeface="ヒラギノ角ゴ Pro W3"/>
              </a:rPr>
              <a:t> </a:t>
            </a:r>
          </a:p>
          <a:p>
            <a:pPr marL="57150" indent="0" eaLnBrk="1" hangingPunct="1">
              <a:spcBef>
                <a:spcPct val="0"/>
              </a:spcBef>
              <a:buNone/>
              <a:defRPr/>
            </a:pPr>
            <a:r>
              <a:rPr lang="en-US" altLang="en-US" sz="1800" dirty="0">
                <a:solidFill>
                  <a:schemeClr val="tx1"/>
                </a:solidFill>
                <a:latin typeface="+mn-lt"/>
                <a:ea typeface="ヒラギノ角ゴ Pro W3"/>
              </a:rPr>
              <a:t>Offered in a community where there is sufficient interest and where it is deemed to be sustainable over time as per </a:t>
            </a:r>
            <a:r>
              <a:rPr lang="en-US" sz="2000" b="1" dirty="0">
                <a:solidFill>
                  <a:schemeClr val="accent5">
                    <a:lumMod val="50000"/>
                  </a:schemeClr>
                </a:solidFill>
                <a:hlinkClick r:id="rId6">
                  <a:extLst>
                    <a:ext uri="{A12FA001-AC4F-418D-AE19-62706E023703}">
                      <ahyp:hlinkClr xmlns:ahyp="http://schemas.microsoft.com/office/drawing/2018/hyperlinkcolor" val="tx"/>
                    </a:ext>
                  </a:extLst>
                </a:hlinkClick>
              </a:rPr>
              <a:t>Policy 309</a:t>
            </a:r>
            <a:r>
              <a:rPr lang="en-US" sz="2000" dirty="0"/>
              <a:t>.</a:t>
            </a:r>
          </a:p>
          <a:p>
            <a:pPr marL="57150" indent="0" eaLnBrk="1" hangingPunct="1">
              <a:spcBef>
                <a:spcPct val="0"/>
              </a:spcBef>
              <a:buNone/>
              <a:defRPr/>
            </a:pPr>
            <a:endParaRPr lang="en-US" altLang="en-US" sz="800" b="1" dirty="0">
              <a:solidFill>
                <a:schemeClr val="tx1"/>
              </a:solidFill>
              <a:latin typeface="+mn-lt"/>
            </a:endParaRPr>
          </a:p>
          <a:p>
            <a:pPr lvl="1" indent="-365760" eaLnBrk="1" hangingPunct="1">
              <a:spcBef>
                <a:spcPts val="600"/>
              </a:spcBef>
              <a:spcAft>
                <a:spcPts val="700"/>
              </a:spcAft>
              <a:buFont typeface="Arial" panose="020B0604020202020204" pitchFamily="34" charset="0"/>
              <a:buChar char="•"/>
              <a:defRPr/>
            </a:pPr>
            <a:r>
              <a:rPr lang="en-US" altLang="en-US" sz="1800" dirty="0">
                <a:solidFill>
                  <a:schemeClr val="tx1"/>
                </a:solidFill>
                <a:latin typeface="+mn-lt"/>
                <a:ea typeface="ヒラギノ角ゴ Pro W3"/>
                <a:cs typeface="Arial"/>
              </a:rPr>
              <a:t>Grade 1 (Early entry) </a:t>
            </a:r>
            <a:endParaRPr lang="en-US" altLang="en-US" sz="1800" dirty="0">
              <a:solidFill>
                <a:schemeClr val="tx1"/>
              </a:solidFill>
              <a:latin typeface="+mn-lt"/>
              <a:cs typeface="Arial" panose="020B0604020202020204" pitchFamily="34" charset="0"/>
            </a:endParaRPr>
          </a:p>
          <a:p>
            <a:pPr lvl="1" indent="-365760" eaLnBrk="1" hangingPunct="1">
              <a:spcBef>
                <a:spcPts val="600"/>
              </a:spcBef>
              <a:spcAft>
                <a:spcPts val="700"/>
              </a:spcAft>
              <a:buFont typeface="Arial" panose="020B0604020202020204" pitchFamily="34" charset="0"/>
              <a:buChar char="•"/>
              <a:defRPr/>
            </a:pPr>
            <a:r>
              <a:rPr lang="en-US" altLang="en-US" sz="1800" dirty="0">
                <a:solidFill>
                  <a:schemeClr val="tx1"/>
                </a:solidFill>
                <a:latin typeface="+mn-lt"/>
                <a:ea typeface="ヒラギノ角ゴ Pro W3"/>
                <a:cs typeface="Arial"/>
              </a:rPr>
              <a:t>Grade 6 (Late entry)</a:t>
            </a:r>
          </a:p>
        </p:txBody>
      </p:sp>
      <p:sp>
        <p:nvSpPr>
          <p:cNvPr id="3078" name="Rectangle 3"/>
          <p:cNvSpPr>
            <a:spLocks noChangeArrowheads="1"/>
          </p:cNvSpPr>
          <p:nvPr/>
        </p:nvSpPr>
        <p:spPr bwMode="auto">
          <a:xfrm>
            <a:off x="4254640" y="1381927"/>
            <a:ext cx="7010400" cy="228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eaLnBrk="1" hangingPunct="1">
              <a:spcBef>
                <a:spcPct val="0"/>
              </a:spcBef>
              <a:buNone/>
              <a:defRPr/>
            </a:pPr>
            <a:r>
              <a:rPr lang="en-US" altLang="en-US" sz="1800" b="1" dirty="0">
                <a:solidFill>
                  <a:schemeClr val="tx1"/>
                </a:solidFill>
                <a:latin typeface="+mj-lt"/>
                <a:ea typeface="ヒラギノ角ゴ Pro W3"/>
              </a:rPr>
              <a:t>FRENCH INSTRUCTION IS PART OF ENGLISH PRIME IN ALL SCHOOLS</a:t>
            </a:r>
          </a:p>
          <a:p>
            <a:pPr marL="57150" indent="0" eaLnBrk="1" hangingPunct="1">
              <a:spcBef>
                <a:spcPct val="0"/>
              </a:spcBef>
              <a:buNone/>
              <a:defRPr/>
            </a:pPr>
            <a:endParaRPr lang="en-US" altLang="en-US" sz="800" b="1" dirty="0">
              <a:solidFill>
                <a:schemeClr val="tx1"/>
              </a:solidFill>
              <a:latin typeface="+mj-lt"/>
            </a:endParaRPr>
          </a:p>
          <a:p>
            <a:pPr lvl="1" indent="-365760" eaLnBrk="1" hangingPunct="1">
              <a:spcBef>
                <a:spcPts val="600"/>
              </a:spcBef>
              <a:spcAft>
                <a:spcPts val="700"/>
              </a:spcAft>
              <a:buFont typeface="Arial" panose="020B0604020202020204" pitchFamily="34" charset="0"/>
              <a:buChar char="•"/>
              <a:defRPr/>
            </a:pPr>
            <a:r>
              <a:rPr lang="en-US" altLang="en-US" sz="1800" dirty="0">
                <a:solidFill>
                  <a:schemeClr val="tx1"/>
                </a:solidFill>
                <a:latin typeface="Arial"/>
                <a:ea typeface="ヒラギノ角ゴ Pro W3"/>
                <a:cs typeface="Arial"/>
              </a:rPr>
              <a:t>K to Grade 4: introduction to French through Cultural Experiences/FLORA resources and Pre-Intensive French</a:t>
            </a:r>
            <a:endParaRPr lang="en-US" altLang="en-US" sz="1800" dirty="0">
              <a:solidFill>
                <a:schemeClr val="tx1"/>
              </a:solidFill>
              <a:cs typeface="Arial" panose="020B0604020202020204" pitchFamily="34" charset="0"/>
            </a:endParaRPr>
          </a:p>
          <a:p>
            <a:pPr lvl="1" indent="-365760" eaLnBrk="1" hangingPunct="1">
              <a:spcBef>
                <a:spcPts val="600"/>
              </a:spcBef>
              <a:spcAft>
                <a:spcPts val="700"/>
              </a:spcAft>
              <a:buFont typeface="Arial" panose="020B0604020202020204" pitchFamily="34" charset="0"/>
              <a:buChar char="•"/>
              <a:defRPr/>
            </a:pPr>
            <a:r>
              <a:rPr lang="en-US" altLang="en-US" sz="1800" dirty="0">
                <a:solidFill>
                  <a:schemeClr val="tx1"/>
                </a:solidFill>
                <a:latin typeface="Arial"/>
                <a:ea typeface="ヒラギノ角ゴ Pro W3"/>
                <a:cs typeface="Arial"/>
              </a:rPr>
              <a:t>Grade 5: Intensive French </a:t>
            </a:r>
          </a:p>
          <a:p>
            <a:pPr lvl="1" indent="-365760" eaLnBrk="1" hangingPunct="1">
              <a:spcBef>
                <a:spcPts val="600"/>
              </a:spcBef>
              <a:spcAft>
                <a:spcPts val="700"/>
              </a:spcAft>
              <a:buFont typeface="Arial" panose="020B0604020202020204" pitchFamily="34" charset="0"/>
              <a:buChar char="•"/>
              <a:defRPr/>
            </a:pPr>
            <a:r>
              <a:rPr lang="en-US" altLang="en-US" sz="1800" dirty="0">
                <a:solidFill>
                  <a:schemeClr val="tx1"/>
                </a:solidFill>
                <a:latin typeface="Arial"/>
                <a:ea typeface="ヒラギノ角ゴ Pro W3"/>
                <a:cs typeface="Arial"/>
              </a:rPr>
              <a:t>Grades 6 to 12: Post-Intensive French</a:t>
            </a:r>
          </a:p>
        </p:txBody>
      </p:sp>
      <p:sp>
        <p:nvSpPr>
          <p:cNvPr id="34" name="Rectangle 2">
            <a:extLst>
              <a:ext uri="{FF2B5EF4-FFF2-40B4-BE49-F238E27FC236}">
                <a16:creationId xmlns:a16="http://schemas.microsoft.com/office/drawing/2014/main" id="{FBA3582A-0F94-4BD0-BAC3-E9306476FE96}"/>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rgbClr val="0070C0"/>
                </a:solidFill>
              </a:rPr>
              <a:t>French Second Language Programs for 2023-24</a:t>
            </a:r>
            <a:endParaRPr lang="en-US" altLang="en-US" sz="2800" kern="0" dirty="0">
              <a:solidFill>
                <a:srgbClr val="0070C0"/>
              </a:solidFill>
            </a:endParaRPr>
          </a:p>
        </p:txBody>
      </p:sp>
      <p:pic>
        <p:nvPicPr>
          <p:cNvPr id="46" name="Picture 45">
            <a:extLst>
              <a:ext uri="{FF2B5EF4-FFF2-40B4-BE49-F238E27FC236}">
                <a16:creationId xmlns:a16="http://schemas.microsoft.com/office/drawing/2014/main" id="{96C5AFF9-A0FB-4399-A362-F49EBCE47BA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28600" y="914400"/>
            <a:ext cx="3800784" cy="5780314"/>
          </a:xfrm>
          <a:prstGeom prst="rect">
            <a:avLst/>
          </a:prstGeom>
          <a:ln>
            <a:noFill/>
          </a:ln>
        </p:spPr>
      </p:pic>
      <p:pic>
        <p:nvPicPr>
          <p:cNvPr id="2" name="Slide 3">
            <a:hlinkClick r:id="" action="ppaction://media"/>
            <a:extLst>
              <a:ext uri="{FF2B5EF4-FFF2-40B4-BE49-F238E27FC236}">
                <a16:creationId xmlns:a16="http://schemas.microsoft.com/office/drawing/2014/main" id="{0C95B94A-B6DC-4ABD-BBE4-BF151E4808A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427974" y="6248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F3292-FDE5-44FF-BF16-D26CF4639BF4}"/>
              </a:ext>
            </a:extLst>
          </p:cNvPr>
          <p:cNvSpPr/>
          <p:nvPr/>
        </p:nvSpPr>
        <p:spPr>
          <a:xfrm>
            <a:off x="477194" y="1287372"/>
            <a:ext cx="5170571" cy="4088299"/>
          </a:xfrm>
          <a:prstGeom prst="rect">
            <a:avLst/>
          </a:prstGeom>
        </p:spPr>
        <p:txBody>
          <a:bodyPr wrap="square">
            <a:spAutoFit/>
          </a:bodyPr>
          <a:lstStyle/>
          <a:p>
            <a:pPr marL="342900" indent="-365760">
              <a:lnSpc>
                <a:spcPts val="2600"/>
              </a:lnSpc>
              <a:spcAft>
                <a:spcPts val="700"/>
              </a:spcAft>
              <a:buFont typeface="Arial" panose="020B0604020202020204" pitchFamily="34" charset="0"/>
              <a:buChar char="•"/>
            </a:pPr>
            <a:r>
              <a:rPr lang="en-CA" altLang="en-US" sz="1800" dirty="0">
                <a:latin typeface="+mn-lt"/>
              </a:rPr>
              <a:t>CEFR stands for: </a:t>
            </a:r>
            <a:r>
              <a:rPr lang="en-CA" altLang="en-US" sz="1800" b="1" dirty="0">
                <a:latin typeface="+mn-lt"/>
              </a:rPr>
              <a:t>Common European Framework of Reference</a:t>
            </a:r>
          </a:p>
          <a:p>
            <a:pPr marL="342900" indent="-365760">
              <a:lnSpc>
                <a:spcPts val="2600"/>
              </a:lnSpc>
              <a:spcAft>
                <a:spcPts val="700"/>
              </a:spcAft>
              <a:buFont typeface="Arial" panose="020B0604020202020204" pitchFamily="34" charset="0"/>
              <a:buChar char="•"/>
            </a:pPr>
            <a:r>
              <a:rPr lang="en-CA" sz="1800" dirty="0">
                <a:latin typeface="+mn-lt"/>
              </a:rPr>
              <a:t>It is an internationally recognized framework that can be adopted and used in multiple contexts and applies to all languages.</a:t>
            </a:r>
          </a:p>
          <a:p>
            <a:pPr marL="342900" indent="-365760">
              <a:lnSpc>
                <a:spcPts val="2600"/>
              </a:lnSpc>
              <a:spcAft>
                <a:spcPts val="700"/>
              </a:spcAft>
              <a:buFont typeface="Arial" panose="020B0604020202020204" pitchFamily="34" charset="0"/>
              <a:buChar char="•"/>
            </a:pPr>
            <a:r>
              <a:rPr lang="en-CA" sz="1800" dirty="0">
                <a:latin typeface="+mn-lt"/>
              </a:rPr>
              <a:t>The descriptors in the CEFR specify progressive mastery of each component of language (oral, reading and writing) on a six-level scale.</a:t>
            </a:r>
          </a:p>
          <a:p>
            <a:pPr marL="342900" indent="-365760">
              <a:lnSpc>
                <a:spcPts val="2600"/>
              </a:lnSpc>
              <a:spcAft>
                <a:spcPts val="700"/>
              </a:spcAft>
              <a:buFont typeface="Arial" panose="020B0604020202020204" pitchFamily="34" charset="0"/>
              <a:buChar char="•"/>
            </a:pPr>
            <a:r>
              <a:rPr lang="en-CA" sz="1800" dirty="0">
                <a:latin typeface="+mn-lt"/>
              </a:rPr>
              <a:t>It highlights the progression of bilingualism.</a:t>
            </a:r>
          </a:p>
          <a:p>
            <a:pPr marL="342900" indent="-365760">
              <a:lnSpc>
                <a:spcPts val="2600"/>
              </a:lnSpc>
              <a:spcAft>
                <a:spcPts val="700"/>
              </a:spcAft>
              <a:buFont typeface="Arial" panose="020B0604020202020204" pitchFamily="34" charset="0"/>
              <a:buChar char="•"/>
            </a:pPr>
            <a:r>
              <a:rPr lang="en-CA" sz="1800" dirty="0">
                <a:latin typeface="+mn-lt"/>
              </a:rPr>
              <a:t>Bilingualism is </a:t>
            </a:r>
            <a:r>
              <a:rPr lang="en-CA" sz="1800" b="1" u="sng" dirty="0">
                <a:latin typeface="+mn-lt"/>
              </a:rPr>
              <a:t>a life-long journey</a:t>
            </a:r>
          </a:p>
        </p:txBody>
      </p:sp>
      <p:sp>
        <p:nvSpPr>
          <p:cNvPr id="14" name="Rectangle 2">
            <a:extLst>
              <a:ext uri="{FF2B5EF4-FFF2-40B4-BE49-F238E27FC236}">
                <a16:creationId xmlns:a16="http://schemas.microsoft.com/office/drawing/2014/main" id="{D35723FD-F176-4034-8D90-F9D07EC96BC7}"/>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t>All New Brunswick French Programs are CEFR aligned</a:t>
            </a:r>
            <a:endParaRPr lang="en-US" altLang="en-US" sz="2800" kern="0" dirty="0"/>
          </a:p>
        </p:txBody>
      </p:sp>
      <p:grpSp>
        <p:nvGrpSpPr>
          <p:cNvPr id="2" name="Group 1">
            <a:extLst>
              <a:ext uri="{FF2B5EF4-FFF2-40B4-BE49-F238E27FC236}">
                <a16:creationId xmlns:a16="http://schemas.microsoft.com/office/drawing/2014/main" id="{02905814-B97D-4D47-AF7D-D6EDE61F137D}"/>
              </a:ext>
            </a:extLst>
          </p:cNvPr>
          <p:cNvGrpSpPr/>
          <p:nvPr/>
        </p:nvGrpSpPr>
        <p:grpSpPr>
          <a:xfrm>
            <a:off x="1360857" y="5676309"/>
            <a:ext cx="4286908" cy="971602"/>
            <a:chOff x="7620000" y="3221552"/>
            <a:chExt cx="4286908" cy="971602"/>
          </a:xfrm>
        </p:grpSpPr>
        <p:pic>
          <p:nvPicPr>
            <p:cNvPr id="25" name="Graphic 24">
              <a:extLst>
                <a:ext uri="{FF2B5EF4-FFF2-40B4-BE49-F238E27FC236}">
                  <a16:creationId xmlns:a16="http://schemas.microsoft.com/office/drawing/2014/main" id="{C68712D0-14DE-4D90-BECE-1311324D9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0000" y="3221552"/>
              <a:ext cx="4286908" cy="918581"/>
            </a:xfrm>
            <a:prstGeom prst="rect">
              <a:avLst/>
            </a:prstGeom>
          </p:spPr>
        </p:pic>
        <p:sp>
          <p:nvSpPr>
            <p:cNvPr id="7" name="Rectangle 2">
              <a:extLst>
                <a:ext uri="{FF2B5EF4-FFF2-40B4-BE49-F238E27FC236}">
                  <a16:creationId xmlns:a16="http://schemas.microsoft.com/office/drawing/2014/main" id="{F1A53397-6B0A-41B7-9759-317737587B80}"/>
                </a:ext>
              </a:extLst>
            </p:cNvPr>
            <p:cNvSpPr txBox="1">
              <a:spLocks noChangeArrowheads="1"/>
            </p:cNvSpPr>
            <p:nvPr/>
          </p:nvSpPr>
          <p:spPr bwMode="auto">
            <a:xfrm>
              <a:off x="8338335" y="3431154"/>
              <a:ext cx="346751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buNone/>
              </a:pPr>
              <a:r>
                <a:rPr lang="en-CA" sz="1400" spc="300" dirty="0">
                  <a:solidFill>
                    <a:schemeClr val="tx1"/>
                  </a:solidFill>
                  <a:latin typeface="+mn-lt"/>
                </a:rPr>
                <a:t>English poster may be found at </a:t>
              </a:r>
              <a:r>
                <a:rPr lang="en-CA" sz="1400" b="1" spc="300" dirty="0">
                  <a:solidFill>
                    <a:schemeClr val="tx1"/>
                  </a:solidFill>
                  <a:latin typeface="+mn-lt"/>
                  <a:hlinkClick r:id="rId8">
                    <a:extLst>
                      <a:ext uri="{A12FA001-AC4F-418D-AE19-62706E023703}">
                        <ahyp:hlinkClr xmlns:ahyp="http://schemas.microsoft.com/office/drawing/2018/hyperlinkcolor" val="tx"/>
                      </a:ext>
                    </a:extLst>
                  </a:hlinkClick>
                </a:rPr>
                <a:t>https://bit.ly/3kHLeMs</a:t>
              </a:r>
              <a:r>
                <a:rPr lang="en-CA" sz="1400" b="1" spc="300" dirty="0">
                  <a:solidFill>
                    <a:schemeClr val="tx1"/>
                  </a:solidFill>
                  <a:latin typeface="+mn-lt"/>
                </a:rPr>
                <a:t> </a:t>
              </a:r>
            </a:p>
            <a:p>
              <a:pPr marL="0" indent="0" eaLnBrk="1" hangingPunct="1">
                <a:spcBef>
                  <a:spcPct val="0"/>
                </a:spcBef>
                <a:spcAft>
                  <a:spcPts val="800"/>
                </a:spcAft>
                <a:buNone/>
                <a:defRPr/>
              </a:pPr>
              <a:endParaRPr lang="fr-CA" altLang="en-US" sz="1600" b="1" spc="300">
                <a:solidFill>
                  <a:schemeClr val="tx1"/>
                </a:solidFill>
              </a:endParaRPr>
            </a:p>
            <a:p>
              <a:pPr marL="0" indent="0" eaLnBrk="1" hangingPunct="1">
                <a:spcBef>
                  <a:spcPct val="0"/>
                </a:spcBef>
                <a:buNone/>
                <a:defRPr/>
              </a:pPr>
              <a:r>
                <a:rPr lang="fr-CA" altLang="en-US" sz="1600" spc="300">
                  <a:solidFill>
                    <a:schemeClr val="tx1"/>
                  </a:solidFill>
                  <a:latin typeface="Arial Narrow" panose="020B0606020202030204" pitchFamily="34" charset="0"/>
                </a:rPr>
                <a:t>		          	     	</a:t>
              </a:r>
            </a:p>
            <a:p>
              <a:pPr marL="0" indent="0" eaLnBrk="1" hangingPunct="1">
                <a:spcBef>
                  <a:spcPct val="0"/>
                </a:spcBef>
                <a:buNone/>
                <a:defRPr/>
              </a:pPr>
              <a:endParaRPr lang="fr-CA" altLang="en-US" sz="1600" spc="300">
                <a:solidFill>
                  <a:schemeClr val="tx1"/>
                </a:solidFill>
                <a:latin typeface="+mj-lt"/>
              </a:endParaRPr>
            </a:p>
            <a:p>
              <a:pPr marL="0" indent="0" eaLnBrk="1" hangingPunct="1">
                <a:spcBef>
                  <a:spcPct val="0"/>
                </a:spcBef>
                <a:buNone/>
                <a:defRPr/>
              </a:pPr>
              <a:endParaRPr lang="fr-CA" altLang="en-US" sz="1600" spc="300">
                <a:solidFill>
                  <a:schemeClr val="tx1"/>
                </a:solidFill>
                <a:latin typeface="+mj-lt"/>
              </a:endParaRPr>
            </a:p>
            <a:p>
              <a:pPr marL="0" indent="0" eaLnBrk="1" hangingPunct="1">
                <a:spcBef>
                  <a:spcPct val="0"/>
                </a:spcBef>
                <a:buNone/>
                <a:defRPr/>
              </a:pPr>
              <a:endParaRPr lang="en-US" altLang="en-US" sz="1600" spc="300">
                <a:solidFill>
                  <a:schemeClr val="tx1"/>
                </a:solidFill>
                <a:latin typeface="+mn-lt"/>
              </a:endParaRPr>
            </a:p>
            <a:p>
              <a:pPr marL="0" indent="0" eaLnBrk="1" hangingPunct="1">
                <a:spcBef>
                  <a:spcPct val="0"/>
                </a:spcBef>
                <a:buNone/>
                <a:defRPr/>
              </a:pPr>
              <a:endParaRPr lang="en-US" altLang="en-US" sz="1600" spc="300">
                <a:solidFill>
                  <a:schemeClr val="tx1"/>
                </a:solidFill>
                <a:latin typeface="+mn-lt"/>
              </a:endParaRPr>
            </a:p>
          </p:txBody>
        </p:sp>
        <p:pic>
          <p:nvPicPr>
            <p:cNvPr id="24" name="Graphic 23" descr="Information">
              <a:extLst>
                <a:ext uri="{FF2B5EF4-FFF2-40B4-BE49-F238E27FC236}">
                  <a16:creationId xmlns:a16="http://schemas.microsoft.com/office/drawing/2014/main" id="{38EF8A3F-4C9A-4BC7-B8EB-B4EB74DE51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14714" y="3437015"/>
              <a:ext cx="523621" cy="523621"/>
            </a:xfrm>
            <a:prstGeom prst="rect">
              <a:avLst/>
            </a:prstGeom>
          </p:spPr>
        </p:pic>
      </p:grpSp>
      <p:pic>
        <p:nvPicPr>
          <p:cNvPr id="11" name="Picture 2" descr="Afficher l’image source">
            <a:extLst>
              <a:ext uri="{FF2B5EF4-FFF2-40B4-BE49-F238E27FC236}">
                <a16:creationId xmlns:a16="http://schemas.microsoft.com/office/drawing/2014/main" id="{C5E2AD6C-B11C-42C0-AC53-AE22DFBBD5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1843" y="3429000"/>
            <a:ext cx="558953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9775716-BE4C-4BD5-9050-D7318509C9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54354" y="1163639"/>
            <a:ext cx="5617029" cy="1637619"/>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4 (CEFR)">
            <a:hlinkClick r:id="" action="ppaction://media"/>
            <a:extLst>
              <a:ext uri="{FF2B5EF4-FFF2-40B4-BE49-F238E27FC236}">
                <a16:creationId xmlns:a16="http://schemas.microsoft.com/office/drawing/2014/main" id="{0BA33CDA-C4D0-2A47-1D18-C6BA4EA44F13}"/>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001036" y="5901786"/>
            <a:ext cx="730250" cy="730250"/>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A772A-9F72-4183-B252-9789525EBBB0}"/>
              </a:ext>
            </a:extLst>
          </p:cNvPr>
          <p:cNvPicPr>
            <a:picLocks noChangeAspect="1"/>
          </p:cNvPicPr>
          <p:nvPr/>
        </p:nvPicPr>
        <p:blipFill>
          <a:blip r:embed="rId14"/>
          <a:stretch>
            <a:fillRect/>
          </a:stretch>
        </p:blipFill>
        <p:spPr>
          <a:xfrm>
            <a:off x="3666560" y="1925234"/>
            <a:ext cx="4249280" cy="4352921"/>
          </a:xfrm>
          <a:prstGeom prst="rect">
            <a:avLst/>
          </a:prstGeom>
        </p:spPr>
      </p:pic>
      <p:pic>
        <p:nvPicPr>
          <p:cNvPr id="3" name="Basic">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extLst>
              <a:ext uri="{28A0092B-C50C-407E-A947-70E740481C1C}">
                <a14:useLocalDpi xmlns:a14="http://schemas.microsoft.com/office/drawing/2010/main" val="0"/>
              </a:ext>
            </a:extLst>
          </a:blip>
          <a:stretch>
            <a:fillRect/>
          </a:stretch>
        </p:blipFill>
        <p:spPr>
          <a:xfrm>
            <a:off x="4795383" y="4723605"/>
            <a:ext cx="304800" cy="304800"/>
          </a:xfrm>
          <a:prstGeom prst="rect">
            <a:avLst/>
          </a:prstGeom>
        </p:spPr>
      </p:pic>
      <p:pic>
        <p:nvPicPr>
          <p:cNvPr id="4" name="Intermediate">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extLst>
              <a:ext uri="{28A0092B-C50C-407E-A947-70E740481C1C}">
                <a14:useLocalDpi xmlns:a14="http://schemas.microsoft.com/office/drawing/2010/main" val="0"/>
              </a:ext>
            </a:extLst>
          </a:blip>
          <a:stretch>
            <a:fillRect/>
          </a:stretch>
        </p:blipFill>
        <p:spPr>
          <a:xfrm>
            <a:off x="4460598" y="4168183"/>
            <a:ext cx="296141" cy="296141"/>
          </a:xfrm>
          <a:prstGeom prst="rect">
            <a:avLst/>
          </a:prstGeom>
        </p:spPr>
      </p:pic>
      <p:pic>
        <p:nvPicPr>
          <p:cNvPr id="5" name="InterPlus">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extLst>
              <a:ext uri="{28A0092B-C50C-407E-A947-70E740481C1C}">
                <a14:useLocalDpi xmlns:a14="http://schemas.microsoft.com/office/drawing/2010/main" val="0"/>
              </a:ext>
            </a:extLst>
          </a:blip>
          <a:stretch>
            <a:fillRect/>
          </a:stretch>
        </p:blipFill>
        <p:spPr>
          <a:xfrm>
            <a:off x="4164457" y="3651469"/>
            <a:ext cx="296141" cy="296141"/>
          </a:xfrm>
          <a:prstGeom prst="rect">
            <a:avLst/>
          </a:prstGeom>
        </p:spPr>
      </p:pic>
      <p:pic>
        <p:nvPicPr>
          <p:cNvPr id="6" name="Advanced">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5">
            <a:extLst>
              <a:ext uri="{28A0092B-C50C-407E-A947-70E740481C1C}">
                <a14:useLocalDpi xmlns:a14="http://schemas.microsoft.com/office/drawing/2010/main" val="0"/>
              </a:ext>
            </a:extLst>
          </a:blip>
          <a:stretch>
            <a:fillRect/>
          </a:stretch>
        </p:blipFill>
        <p:spPr>
          <a:xfrm>
            <a:off x="3859656" y="3109630"/>
            <a:ext cx="304800" cy="304800"/>
          </a:xfrm>
          <a:prstGeom prst="rect">
            <a:avLst/>
          </a:prstGeom>
        </p:spPr>
      </p:pic>
      <p:grpSp>
        <p:nvGrpSpPr>
          <p:cNvPr id="9" name="Group 8">
            <a:extLst>
              <a:ext uri="{FF2B5EF4-FFF2-40B4-BE49-F238E27FC236}">
                <a16:creationId xmlns:a16="http://schemas.microsoft.com/office/drawing/2014/main" id="{B0981D21-A3A1-4951-A608-0145FC343383}"/>
              </a:ext>
            </a:extLst>
          </p:cNvPr>
          <p:cNvGrpSpPr/>
          <p:nvPr/>
        </p:nvGrpSpPr>
        <p:grpSpPr>
          <a:xfrm>
            <a:off x="937650" y="2275443"/>
            <a:ext cx="2286000" cy="3401458"/>
            <a:chOff x="1134255" y="1876406"/>
            <a:chExt cx="2286000" cy="3401458"/>
          </a:xfrm>
        </p:grpSpPr>
        <p:pic>
          <p:nvPicPr>
            <p:cNvPr id="25" name="Graphic 24">
              <a:extLst>
                <a:ext uri="{FF2B5EF4-FFF2-40B4-BE49-F238E27FC236}">
                  <a16:creationId xmlns:a16="http://schemas.microsoft.com/office/drawing/2014/main" id="{0549E9B8-544D-4479-8995-D3DDAF48A94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4255" y="1876406"/>
              <a:ext cx="2286000" cy="3401458"/>
            </a:xfrm>
            <a:prstGeom prst="rect">
              <a:avLst/>
            </a:prstGeom>
          </p:spPr>
        </p:pic>
        <p:sp>
          <p:nvSpPr>
            <p:cNvPr id="10" name="TextBox 9">
              <a:extLst>
                <a:ext uri="{FF2B5EF4-FFF2-40B4-BE49-F238E27FC236}">
                  <a16:creationId xmlns:a16="http://schemas.microsoft.com/office/drawing/2014/main" id="{F3B80034-9C5F-487B-ABDC-E5E0CC4BCF30}"/>
                </a:ext>
              </a:extLst>
            </p:cNvPr>
            <p:cNvSpPr txBox="1"/>
            <p:nvPr/>
          </p:nvSpPr>
          <p:spPr>
            <a:xfrm>
              <a:off x="1409808" y="3702658"/>
              <a:ext cx="1676185" cy="1169551"/>
            </a:xfrm>
            <a:prstGeom prst="rect">
              <a:avLst/>
            </a:prstGeom>
            <a:noFill/>
          </p:spPr>
          <p:txBody>
            <a:bodyPr wrap="square" rtlCol="0">
              <a:spAutoFit/>
            </a:bodyPr>
            <a:lstStyle/>
            <a:p>
              <a:pPr algn="ctr">
                <a:defRPr/>
              </a:pPr>
              <a:r>
                <a:rPr lang="en-CA" sz="1400" b="1">
                  <a:solidFill>
                    <a:srgbClr val="9F8111"/>
                  </a:solidFill>
                  <a:latin typeface="Arial Narrow" panose="020B0606020202030204" pitchFamily="34" charset="0"/>
                  <a:ea typeface="Adobe Myungjo Std M" panose="02020600000000000000" pitchFamily="18" charset="-128"/>
                </a:rPr>
                <a:t>Time spent learning and interacting In French will impact the level of proficiency achieved</a:t>
              </a:r>
            </a:p>
          </p:txBody>
        </p:sp>
      </p:grpSp>
      <p:sp>
        <p:nvSpPr>
          <p:cNvPr id="24" name="Rectangle 2">
            <a:extLst>
              <a:ext uri="{FF2B5EF4-FFF2-40B4-BE49-F238E27FC236}">
                <a16:creationId xmlns:a16="http://schemas.microsoft.com/office/drawing/2014/main" id="{C4ECB2CD-975A-41BE-960B-D5D35AE98312}"/>
              </a:ext>
            </a:extLst>
          </p:cNvPr>
          <p:cNvSpPr txBox="1">
            <a:spLocks noChangeArrowheads="1"/>
          </p:cNvSpPr>
          <p:nvPr/>
        </p:nvSpPr>
        <p:spPr bwMode="auto">
          <a:xfrm>
            <a:off x="239263" y="257657"/>
            <a:ext cx="11952737" cy="56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t>Oral Proficiency Levels</a:t>
            </a:r>
            <a:endParaRPr lang="en-US" altLang="en-US" sz="2800" kern="0"/>
          </a:p>
        </p:txBody>
      </p:sp>
      <p:pic>
        <p:nvPicPr>
          <p:cNvPr id="26" name="Graphic 25">
            <a:extLst>
              <a:ext uri="{FF2B5EF4-FFF2-40B4-BE49-F238E27FC236}">
                <a16:creationId xmlns:a16="http://schemas.microsoft.com/office/drawing/2014/main" id="{B5C4C3EB-8095-46B5-873C-70BC0531A80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787096" y="914400"/>
            <a:ext cx="3404903" cy="5777948"/>
          </a:xfrm>
          <a:prstGeom prst="rect">
            <a:avLst/>
          </a:prstGeom>
        </p:spPr>
      </p:pic>
      <p:pic>
        <p:nvPicPr>
          <p:cNvPr id="28" name="Graphic 27" descr="Information">
            <a:extLst>
              <a:ext uri="{FF2B5EF4-FFF2-40B4-BE49-F238E27FC236}">
                <a16:creationId xmlns:a16="http://schemas.microsoft.com/office/drawing/2014/main" id="{956BA6F5-C3D3-4F1F-BAD3-992B39F640C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27736" y="2366152"/>
            <a:ext cx="523621" cy="523621"/>
          </a:xfrm>
          <a:prstGeom prst="rect">
            <a:avLst/>
          </a:prstGeom>
        </p:spPr>
      </p:pic>
      <p:sp>
        <p:nvSpPr>
          <p:cNvPr id="16" name="Content Placeholder 2">
            <a:extLst>
              <a:ext uri="{FF2B5EF4-FFF2-40B4-BE49-F238E27FC236}">
                <a16:creationId xmlns:a16="http://schemas.microsoft.com/office/drawing/2014/main" id="{B28CE567-145C-4F95-8D0E-9CEA8D4C31A2}"/>
              </a:ext>
            </a:extLst>
          </p:cNvPr>
          <p:cNvSpPr txBox="1">
            <a:spLocks/>
          </p:cNvSpPr>
          <p:nvPr/>
        </p:nvSpPr>
        <p:spPr>
          <a:xfrm>
            <a:off x="9044662" y="3109630"/>
            <a:ext cx="3029958" cy="3362861"/>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0" indent="0" algn="ctr">
              <a:spcBef>
                <a:spcPct val="0"/>
              </a:spcBef>
              <a:buNone/>
              <a:defRPr/>
            </a:pPr>
            <a:r>
              <a:rPr lang="en-US" sz="1600" spc="300" dirty="0">
                <a:solidFill>
                  <a:schemeClr val="bg1"/>
                </a:solidFill>
                <a:latin typeface="Arial" panose="020B0604020202020204" pitchFamily="34" charset="0"/>
                <a:ea typeface="ヒラギノ角ゴ Pro W3" charset="-128"/>
              </a:rPr>
              <a:t>The level of French that learners attain will vary from one student to another, in the same way as performance varies in other areas.</a:t>
            </a:r>
            <a:endParaRPr lang="fr-CA" sz="1600" spc="300" dirty="0">
              <a:solidFill>
                <a:schemeClr val="bg1"/>
              </a:solidFill>
              <a:latin typeface="Arial" panose="020B0604020202020204" pitchFamily="34" charset="0"/>
              <a:ea typeface="ヒラギノ角ゴ Pro W3" charset="-128"/>
            </a:endParaRPr>
          </a:p>
        </p:txBody>
      </p:sp>
      <p:pic>
        <p:nvPicPr>
          <p:cNvPr id="2" name="Slide 5">
            <a:hlinkClick r:id="" action="ppaction://media"/>
            <a:extLst>
              <a:ext uri="{FF2B5EF4-FFF2-40B4-BE49-F238E27FC236}">
                <a16:creationId xmlns:a16="http://schemas.microsoft.com/office/drawing/2014/main" id="{4D47861A-C059-46D6-89EF-A5E0B8F17CF2}"/>
              </a:ext>
            </a:extLst>
          </p:cNvPr>
          <p:cNvPicPr>
            <a:picLocks noChangeAspect="1"/>
          </p:cNvPicPr>
          <p:nvPr>
            <a:audioFile r:link="rId11"/>
            <p:extLst>
              <p:ext uri="{DAA4B4D4-6D71-4841-9C94-3DE7FCFB9230}">
                <p14:media xmlns:p14="http://schemas.microsoft.com/office/powerpoint/2010/main" r:embed="rId10"/>
              </p:ext>
            </p:extLst>
          </p:nvPr>
        </p:nvPicPr>
        <p:blipFill>
          <a:blip r:embed="rId22"/>
          <a:stretch>
            <a:fillRect/>
          </a:stretch>
        </p:blipFill>
        <p:spPr>
          <a:xfrm>
            <a:off x="12453655" y="6167691"/>
            <a:ext cx="609600" cy="609600"/>
          </a:xfrm>
          <a:prstGeom prst="rect">
            <a:avLst/>
          </a:prstGeom>
        </p:spPr>
      </p:pic>
    </p:spTree>
    <p:custDataLst>
      <p:tags r:id="rId1"/>
    </p:custDataLst>
    <p:extLst>
      <p:ext uri="{BB962C8B-B14F-4D97-AF65-F5344CB8AC3E}">
        <p14:creationId xmlns:p14="http://schemas.microsoft.com/office/powerpoint/2010/main" val="39612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141" fill="hold"/>
                                        <p:tgtEl>
                                          <p:spTgt spid="3"/>
                                        </p:tgtEl>
                                      </p:cBhvr>
                                    </p:cmd>
                                  </p:childTnLst>
                                </p:cTn>
                              </p:par>
                            </p:childTnLst>
                          </p:cTn>
                        </p:par>
                      </p:childTnLst>
                    </p:cTn>
                  </p:par>
                </p:childTnLst>
              </p:cTn>
              <p:nextCondLst>
                <p:cond evt="onClick" delay="0">
                  <p:tgtEl>
                    <p:spTgt spid="3"/>
                  </p:tgtEl>
                </p:cond>
              </p:nextCondLst>
            </p:seq>
            <p:audio>
              <p:cMediaNode vol="80000">
                <p:cTn id="12" fill="remove" display="0">
                  <p:stCondLst>
                    <p:cond delay="indefinite"/>
                  </p:stCondLst>
                  <p:endCondLst>
                    <p:cond evt="onStopAudio" delay="0">
                      <p:tgtEl>
                        <p:sldTgt/>
                      </p:tgtEl>
                    </p:cond>
                  </p:endCondLst>
                </p:cTn>
                <p:tgtEl>
                  <p:spTgt spid="3"/>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6439" fill="hold"/>
                                        <p:tgtEl>
                                          <p:spTgt spid="4"/>
                                        </p:tgtEl>
                                      </p:cBhvr>
                                    </p:cmd>
                                  </p:childTnLst>
                                </p:cTn>
                              </p:par>
                            </p:childTnLst>
                          </p:cTn>
                        </p:par>
                      </p:childTnLst>
                    </p:cTn>
                  </p:par>
                </p:childTnLst>
              </p:cTn>
              <p:nextCondLst>
                <p:cond evt="onClick" delay="0">
                  <p:tgtEl>
                    <p:spTgt spid="4"/>
                  </p:tgtEl>
                </p:cond>
              </p:nextCondLst>
            </p:seq>
            <p:audio>
              <p:cMediaNode vol="80000">
                <p:cTn id="18" fill="remove"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2307" fill="hold"/>
                                        <p:tgtEl>
                                          <p:spTgt spid="5"/>
                                        </p:tgtEl>
                                      </p:cBhvr>
                                    </p:cmd>
                                  </p:childTnLst>
                                </p:cTn>
                              </p:par>
                            </p:childTnLst>
                          </p:cTn>
                        </p:par>
                      </p:childTnLst>
                    </p:cTn>
                  </p:par>
                </p:childTnLst>
              </p:cTn>
              <p:nextCondLst>
                <p:cond evt="onClick" delay="0">
                  <p:tgtEl>
                    <p:spTgt spid="5"/>
                  </p:tgtEl>
                </p:cond>
              </p:nextCondLst>
            </p:seq>
            <p:audio>
              <p:cMediaNode vol="80000">
                <p:cTn id="24" fill="remove" display="0">
                  <p:stCondLst>
                    <p:cond delay="indefinite"/>
                  </p:stCondLst>
                  <p:endCondLst>
                    <p:cond evt="onStopAudio" delay="0">
                      <p:tgtEl>
                        <p:sldTgt/>
                      </p:tgtEl>
                    </p:cond>
                  </p:endCondLst>
                </p:cTn>
                <p:tgtEl>
                  <p:spTgt spid="5"/>
                </p:tgtEl>
              </p:cMediaNode>
            </p:audi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4739" fill="hold"/>
                                        <p:tgtEl>
                                          <p:spTgt spid="6"/>
                                        </p:tgtEl>
                                      </p:cBhvr>
                                    </p:cmd>
                                  </p:childTnLst>
                                </p:cTn>
                              </p:par>
                            </p:childTnLst>
                          </p:cTn>
                        </p:par>
                      </p:childTnLst>
                    </p:cTn>
                  </p:par>
                </p:childTnLst>
              </p:cTn>
              <p:nextCondLst>
                <p:cond evt="onClick" delay="0">
                  <p:tgtEl>
                    <p:spTgt spid="6"/>
                  </p:tgtEl>
                </p:cond>
              </p:nextCondLst>
            </p:seq>
            <p:audio>
              <p:cMediaNode vol="80000">
                <p:cTn id="30" fill="remove"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937B0-E23A-4CDD-AB37-49C2BE51F27A}"/>
              </a:ext>
            </a:extLst>
          </p:cNvPr>
          <p:cNvPicPr>
            <a:picLocks noChangeAspect="1"/>
          </p:cNvPicPr>
          <p:nvPr/>
        </p:nvPicPr>
        <p:blipFill rotWithShape="1">
          <a:blip r:embed="rId6">
            <a:extLst>
              <a:ext uri="{28A0092B-C50C-407E-A947-70E740481C1C}">
                <a14:useLocalDpi xmlns:a14="http://schemas.microsoft.com/office/drawing/2010/main" val="0"/>
              </a:ext>
            </a:extLst>
          </a:blip>
          <a:srcRect t="7405" b="7255"/>
          <a:stretch/>
        </p:blipFill>
        <p:spPr>
          <a:xfrm>
            <a:off x="228600" y="0"/>
            <a:ext cx="11963400" cy="6858000"/>
          </a:xfrm>
          <a:prstGeom prst="rect">
            <a:avLst/>
          </a:prstGeom>
        </p:spPr>
      </p:pic>
      <p:grpSp>
        <p:nvGrpSpPr>
          <p:cNvPr id="21" name="Group 20">
            <a:extLst>
              <a:ext uri="{FF2B5EF4-FFF2-40B4-BE49-F238E27FC236}">
                <a16:creationId xmlns:a16="http://schemas.microsoft.com/office/drawing/2014/main" id="{F51599DD-C989-432C-A42E-5B45A7C1E667}"/>
              </a:ext>
            </a:extLst>
          </p:cNvPr>
          <p:cNvGrpSpPr/>
          <p:nvPr/>
        </p:nvGrpSpPr>
        <p:grpSpPr>
          <a:xfrm>
            <a:off x="224118" y="1137575"/>
            <a:ext cx="11967882" cy="5720425"/>
            <a:chOff x="232191" y="1143000"/>
            <a:chExt cx="11964291" cy="5728446"/>
          </a:xfrm>
        </p:grpSpPr>
        <p:pic>
          <p:nvPicPr>
            <p:cNvPr id="22" name="Graphic 21">
              <a:extLst>
                <a:ext uri="{FF2B5EF4-FFF2-40B4-BE49-F238E27FC236}">
                  <a16:creationId xmlns:a16="http://schemas.microsoft.com/office/drawing/2014/main" id="{EBFF996D-FE1C-4AE4-8360-470F0AB680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191" y="1143000"/>
              <a:ext cx="11959810" cy="5728446"/>
            </a:xfrm>
            <a:prstGeom prst="rect">
              <a:avLst/>
            </a:prstGeom>
          </p:spPr>
        </p:pic>
        <p:pic>
          <p:nvPicPr>
            <p:cNvPr id="23" name="Graphic 22">
              <a:extLst>
                <a:ext uri="{FF2B5EF4-FFF2-40B4-BE49-F238E27FC236}">
                  <a16:creationId xmlns:a16="http://schemas.microsoft.com/office/drawing/2014/main" id="{180A4EDB-A897-407E-8CB4-518C61F3E9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6672" y="4322517"/>
              <a:ext cx="11959810" cy="2548929"/>
            </a:xfrm>
            <a:prstGeom prst="rect">
              <a:avLst/>
            </a:prstGeom>
          </p:spPr>
        </p:pic>
      </p:grpSp>
      <p:sp>
        <p:nvSpPr>
          <p:cNvPr id="29" name="TextBox 2">
            <a:extLst>
              <a:ext uri="{FF2B5EF4-FFF2-40B4-BE49-F238E27FC236}">
                <a16:creationId xmlns:a16="http://schemas.microsoft.com/office/drawing/2014/main" id="{30DCE2DC-0DD8-4492-9191-44E1A508CE72}"/>
              </a:ext>
            </a:extLst>
          </p:cNvPr>
          <p:cNvSpPr txBox="1">
            <a:spLocks noChangeArrowheads="1"/>
          </p:cNvSpPr>
          <p:nvPr/>
        </p:nvSpPr>
        <p:spPr bwMode="auto">
          <a:xfrm>
            <a:off x="838200" y="3520166"/>
            <a:ext cx="998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000" b="1" dirty="0">
                <a:solidFill>
                  <a:schemeClr val="bg1"/>
                </a:solidFill>
                <a:latin typeface="+mj-lt"/>
                <a:ea typeface="Adobe Myungjo Std M" panose="02020600000000000000" pitchFamily="18" charset="-128"/>
              </a:rPr>
              <a:t>Now, let’s take a look at the programs:</a:t>
            </a:r>
          </a:p>
        </p:txBody>
      </p:sp>
      <p:sp>
        <p:nvSpPr>
          <p:cNvPr id="30" name="TextBox 29">
            <a:extLst>
              <a:ext uri="{FF2B5EF4-FFF2-40B4-BE49-F238E27FC236}">
                <a16:creationId xmlns:a16="http://schemas.microsoft.com/office/drawing/2014/main" id="{2ACB5BA8-AA6A-42CA-94CB-4548D1D31245}"/>
              </a:ext>
            </a:extLst>
          </p:cNvPr>
          <p:cNvSpPr txBox="1"/>
          <p:nvPr/>
        </p:nvSpPr>
        <p:spPr>
          <a:xfrm>
            <a:off x="876300" y="5350719"/>
            <a:ext cx="10629900" cy="1200329"/>
          </a:xfrm>
          <a:prstGeom prst="rect">
            <a:avLst/>
          </a:prstGeom>
          <a:noFill/>
        </p:spPr>
        <p:txBody>
          <a:bodyPr wrap="square" rtlCol="0">
            <a:spAutoFit/>
          </a:bodyPr>
          <a:lstStyle/>
          <a:p>
            <a:r>
              <a:rPr lang="en-US" altLang="en-US" sz="1800" spc="300" dirty="0">
                <a:solidFill>
                  <a:schemeClr val="bg1"/>
                </a:solidFill>
                <a:cs typeface="Arial" panose="020B0604020202020204" pitchFamily="34" charset="0"/>
              </a:rPr>
              <a:t>*</a:t>
            </a:r>
            <a:r>
              <a:rPr lang="en-US" sz="1800" b="1" spc="300" dirty="0">
                <a:solidFill>
                  <a:srgbClr val="FFFFFF"/>
                </a:solidFill>
              </a:rPr>
              <a:t>Please note: the prescribed programs in this presentation may not be exactly as described if your school is participating in the Language Learning Opportunities prototypes. </a:t>
            </a:r>
            <a:endParaRPr lang="en-US" sz="1800" b="0" spc="300" dirty="0">
              <a:solidFill>
                <a:prstClr val="black"/>
              </a:solidFill>
              <a:latin typeface="Microsoft Sans Serif" panose="020B0604020202020204" pitchFamily="34" charset="0"/>
            </a:endParaRPr>
          </a:p>
          <a:p>
            <a:endParaRPr lang="en-US" altLang="en-US" sz="1800" spc="300" dirty="0">
              <a:solidFill>
                <a:schemeClr val="bg1"/>
              </a:solidFill>
              <a:cs typeface="Arial" panose="020B0604020202020204" pitchFamily="34" charset="0"/>
            </a:endParaRPr>
          </a:p>
        </p:txBody>
      </p:sp>
      <p:sp>
        <p:nvSpPr>
          <p:cNvPr id="31" name="TextBox 9">
            <a:extLst>
              <a:ext uri="{FF2B5EF4-FFF2-40B4-BE49-F238E27FC236}">
                <a16:creationId xmlns:a16="http://schemas.microsoft.com/office/drawing/2014/main" id="{4E932C81-32C2-478E-9993-2E63E2F86A95}"/>
              </a:ext>
            </a:extLst>
          </p:cNvPr>
          <p:cNvSpPr txBox="1">
            <a:spLocks noChangeArrowheads="1"/>
          </p:cNvSpPr>
          <p:nvPr/>
        </p:nvSpPr>
        <p:spPr bwMode="auto">
          <a:xfrm>
            <a:off x="838200" y="4415614"/>
            <a:ext cx="80429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US" altLang="en-US" sz="2400" b="1" dirty="0">
                <a:solidFill>
                  <a:schemeClr val="bg1"/>
                </a:solidFill>
                <a:latin typeface="Arial"/>
                <a:ea typeface="ヒラギノ角ゴ Pro W3"/>
                <a:cs typeface="Arial"/>
              </a:rPr>
              <a:t>ENGLISH PRIME</a:t>
            </a:r>
            <a:r>
              <a:rPr lang="en-US" altLang="en-US" sz="2400" dirty="0">
                <a:solidFill>
                  <a:schemeClr val="bg1"/>
                </a:solidFill>
                <a:latin typeface="Arial"/>
                <a:ea typeface="ヒラギノ角ゴ Pro W3"/>
                <a:cs typeface="Arial"/>
              </a:rPr>
              <a:t> </a:t>
            </a:r>
          </a:p>
        </p:txBody>
      </p:sp>
      <p:pic>
        <p:nvPicPr>
          <p:cNvPr id="2" name="Slide 6">
            <a:hlinkClick r:id="" action="ppaction://media"/>
            <a:extLst>
              <a:ext uri="{FF2B5EF4-FFF2-40B4-BE49-F238E27FC236}">
                <a16:creationId xmlns:a16="http://schemas.microsoft.com/office/drawing/2014/main" id="{7E639D40-71B5-4C03-8053-33651F9A0B3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530418" y="6248400"/>
            <a:ext cx="609600" cy="609600"/>
          </a:xfrm>
          <a:prstGeom prst="rect">
            <a:avLst/>
          </a:prstGeom>
        </p:spPr>
      </p:pic>
    </p:spTree>
    <p:custDataLst>
      <p:tags r:id="rId1"/>
    </p:custDataLst>
    <p:extLst>
      <p:ext uri="{BB962C8B-B14F-4D97-AF65-F5344CB8AC3E}">
        <p14:creationId xmlns:p14="http://schemas.microsoft.com/office/powerpoint/2010/main" val="412442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9095AD8-1419-43B1-82F0-69798E3743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299" t="17705" b="9588"/>
          <a:stretch/>
        </p:blipFill>
        <p:spPr>
          <a:xfrm>
            <a:off x="228600" y="914399"/>
            <a:ext cx="3876984" cy="5776687"/>
          </a:xfrm>
          <a:prstGeom prst="rect">
            <a:avLst/>
          </a:prstGeom>
        </p:spPr>
      </p:pic>
      <p:sp>
        <p:nvSpPr>
          <p:cNvPr id="24579" name="Rectangle 11"/>
          <p:cNvSpPr>
            <a:spLocks noChangeArrowheads="1"/>
          </p:cNvSpPr>
          <p:nvPr/>
        </p:nvSpPr>
        <p:spPr bwMode="auto">
          <a:xfrm>
            <a:off x="4105584" y="1550831"/>
            <a:ext cx="7299835" cy="397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740410" indent="-365760">
              <a:spcBef>
                <a:spcPts val="600"/>
              </a:spcBef>
              <a:spcAft>
                <a:spcPts val="700"/>
              </a:spcAft>
            </a:pPr>
            <a:r>
              <a:rPr lang="en-US" altLang="en-US" sz="1800" dirty="0">
                <a:solidFill>
                  <a:schemeClr val="tx1"/>
                </a:solidFill>
                <a:latin typeface="Arial"/>
                <a:ea typeface="ヒラギノ角ゴ Pro W3"/>
                <a:cs typeface="Arial"/>
              </a:rPr>
              <a:t>K to Grade 4: introduction to French through Cultural Experiences/FLORA resources and Pre-Intensive French</a:t>
            </a:r>
            <a:endParaRPr lang="en-CA" altLang="en-US" sz="1800" dirty="0">
              <a:solidFill>
                <a:schemeClr val="tx1"/>
              </a:solidFill>
              <a:latin typeface="+mn-lt"/>
              <a:ea typeface="ヒラギノ角ゴ Pro W3"/>
            </a:endParaRPr>
          </a:p>
          <a:p>
            <a:pPr marL="740410" indent="-365760">
              <a:spcBef>
                <a:spcPts val="600"/>
              </a:spcBef>
              <a:spcAft>
                <a:spcPts val="700"/>
              </a:spcAft>
            </a:pPr>
            <a:r>
              <a:rPr lang="en-US" altLang="en-US" sz="1800" dirty="0">
                <a:solidFill>
                  <a:schemeClr val="tx1"/>
                </a:solidFill>
                <a:latin typeface="+mn-lt"/>
                <a:ea typeface="ヒラギノ角ゴ Pro W3"/>
              </a:rPr>
              <a:t>Intensive 5-month block typically offered in Grade 5 (occasionally occurs in combined 4/5 classes). </a:t>
            </a:r>
          </a:p>
          <a:p>
            <a:pPr marL="740410" indent="-365760">
              <a:spcBef>
                <a:spcPts val="600"/>
              </a:spcBef>
              <a:spcAft>
                <a:spcPts val="700"/>
              </a:spcAft>
            </a:pPr>
            <a:r>
              <a:rPr lang="en-US" altLang="en-US" sz="1800" dirty="0">
                <a:solidFill>
                  <a:schemeClr val="tx1"/>
                </a:solidFill>
                <a:latin typeface="+mn-lt"/>
                <a:ea typeface="ヒラギノ角ゴ Pro W3"/>
              </a:rPr>
              <a:t>At the end of Grade 5, there are two program options: French as part of the Post-Intensive program or Late French Immersion (as per </a:t>
            </a:r>
            <a:r>
              <a:rPr lang="en-US" sz="1800" b="1" dirty="0">
                <a:solidFill>
                  <a:schemeClr val="accent5">
                    <a:lumMod val="50000"/>
                  </a:schemeClr>
                </a:solidFill>
                <a:hlinkClick r:id="rId7">
                  <a:extLst>
                    <a:ext uri="{A12FA001-AC4F-418D-AE19-62706E023703}">
                      <ahyp:hlinkClr xmlns:ahyp="http://schemas.microsoft.com/office/drawing/2018/hyperlinkcolor" val="tx"/>
                    </a:ext>
                  </a:extLst>
                </a:hlinkClick>
              </a:rPr>
              <a:t>Policy 309</a:t>
            </a:r>
            <a:r>
              <a:rPr lang="en-US" altLang="en-US" sz="1800" dirty="0">
                <a:solidFill>
                  <a:schemeClr val="tx1"/>
                </a:solidFill>
                <a:latin typeface="+mn-lt"/>
                <a:ea typeface="ヒラギノ角ゴ Pro W3"/>
              </a:rPr>
              <a:t>).</a:t>
            </a:r>
            <a:endParaRPr lang="en-CA" altLang="en-US" sz="1800" dirty="0">
              <a:solidFill>
                <a:schemeClr val="tx1"/>
              </a:solidFill>
              <a:latin typeface="+mn-lt"/>
              <a:ea typeface="ヒラギノ角ゴ Pro W3"/>
              <a:cs typeface="Arial"/>
            </a:endParaRPr>
          </a:p>
          <a:p>
            <a:pPr marL="740410" indent="-365760">
              <a:spcBef>
                <a:spcPts val="600"/>
              </a:spcBef>
              <a:spcAft>
                <a:spcPts val="700"/>
              </a:spcAft>
            </a:pPr>
            <a:r>
              <a:rPr lang="en-CA" altLang="en-US" sz="1800" dirty="0">
                <a:solidFill>
                  <a:schemeClr val="tx1"/>
                </a:solidFill>
                <a:latin typeface="+mn-lt"/>
                <a:ea typeface="ヒラギノ角ゴ Pro W3"/>
              </a:rPr>
              <a:t>French instruction is part of the curriculum from Grades 4</a:t>
            </a:r>
            <a:r>
              <a:rPr lang="en-CA" sz="1800" b="1" dirty="0">
                <a:solidFill>
                  <a:schemeClr val="tx1"/>
                </a:solidFill>
                <a:latin typeface="+mn-lt"/>
                <a:ea typeface="ヒラギノ角ゴ Pro W3"/>
                <a:sym typeface="Symbol" panose="05050102010706020507" pitchFamily="18" charset="2"/>
              </a:rPr>
              <a:t></a:t>
            </a:r>
            <a:r>
              <a:rPr lang="en-CA" altLang="en-US" sz="1800" dirty="0">
                <a:solidFill>
                  <a:schemeClr val="tx1"/>
                </a:solidFill>
                <a:latin typeface="+mn-lt"/>
                <a:ea typeface="ヒラギノ角ゴ Pro W3"/>
              </a:rPr>
              <a:t>10 and is an elective in all schools in Grades 11</a:t>
            </a:r>
            <a:r>
              <a:rPr lang="en-CA" sz="1800" b="1" dirty="0">
                <a:solidFill>
                  <a:schemeClr val="tx1"/>
                </a:solidFill>
                <a:latin typeface="+mn-lt"/>
                <a:ea typeface="ヒラギノ角ゴ Pro W3"/>
                <a:sym typeface="Symbol" panose="05050102010706020507" pitchFamily="18" charset="2"/>
              </a:rPr>
              <a:t></a:t>
            </a:r>
            <a:r>
              <a:rPr lang="en-CA" altLang="en-US" sz="1800" dirty="0">
                <a:solidFill>
                  <a:schemeClr val="tx1"/>
                </a:solidFill>
                <a:latin typeface="+mn-lt"/>
                <a:ea typeface="ヒラギノ角ゴ Pro W3"/>
              </a:rPr>
              <a:t>12.</a:t>
            </a:r>
          </a:p>
          <a:p>
            <a:pPr marL="740410" indent="-365760">
              <a:spcBef>
                <a:spcPts val="600"/>
              </a:spcBef>
              <a:spcAft>
                <a:spcPts val="700"/>
              </a:spcAft>
            </a:pPr>
            <a:endParaRPr lang="en-CA" altLang="en-US" sz="1800" dirty="0">
              <a:solidFill>
                <a:schemeClr val="tx1"/>
              </a:solidFill>
              <a:latin typeface="+mn-lt"/>
              <a:ea typeface="ヒラギノ角ゴ Pro W3"/>
              <a:cs typeface="Arial"/>
            </a:endParaRPr>
          </a:p>
          <a:p>
            <a:pPr marL="374650">
              <a:spcBef>
                <a:spcPts val="600"/>
              </a:spcBef>
              <a:spcAft>
                <a:spcPts val="700"/>
              </a:spcAft>
              <a:buNone/>
            </a:pPr>
            <a:endParaRPr lang="en-CA" altLang="en-US" sz="1800" dirty="0">
              <a:solidFill>
                <a:schemeClr val="tx1"/>
              </a:solidFill>
              <a:latin typeface="+mn-lt"/>
              <a:ea typeface="ヒラギノ角ゴ Pro W3"/>
              <a:cs typeface="Arial"/>
            </a:endParaRPr>
          </a:p>
        </p:txBody>
      </p:sp>
      <p:sp>
        <p:nvSpPr>
          <p:cNvPr id="10" name="Rectangle 2">
            <a:extLst>
              <a:ext uri="{FF2B5EF4-FFF2-40B4-BE49-F238E27FC236}">
                <a16:creationId xmlns:a16="http://schemas.microsoft.com/office/drawing/2014/main" id="{E0F8BF64-1B00-4BA4-9334-9B69EAF790FE}"/>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fr-CA" altLang="en-US" sz="2800">
                <a:solidFill>
                  <a:schemeClr val="bg1"/>
                </a:solidFill>
              </a:rPr>
              <a:t>English Prime </a:t>
            </a:r>
            <a:r>
              <a:rPr lang="en-CA" altLang="en-US" sz="2800">
                <a:solidFill>
                  <a:schemeClr val="bg1"/>
                </a:solidFill>
              </a:rPr>
              <a:t>Program Overview</a:t>
            </a:r>
            <a:endParaRPr lang="en-US" altLang="en-US" sz="2800" kern="0">
              <a:solidFill>
                <a:schemeClr val="bg1"/>
              </a:solidFill>
            </a:endParaRPr>
          </a:p>
        </p:txBody>
      </p:sp>
      <p:pic>
        <p:nvPicPr>
          <p:cNvPr id="2" name="Slide 7">
            <a:hlinkClick r:id="" action="ppaction://media"/>
            <a:extLst>
              <a:ext uri="{FF2B5EF4-FFF2-40B4-BE49-F238E27FC236}">
                <a16:creationId xmlns:a16="http://schemas.microsoft.com/office/drawing/2014/main" id="{9317984F-AE47-4BD7-BA5D-EE5069B595E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388645" y="6248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663C5E-C136-457C-B793-DD4E285FF57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97571" y="4178736"/>
            <a:ext cx="4174958" cy="2561323"/>
          </a:xfrm>
          <a:prstGeom prst="rect">
            <a:avLst/>
          </a:prstGeom>
        </p:spPr>
      </p:pic>
      <p:sp>
        <p:nvSpPr>
          <p:cNvPr id="8" name="Rectangle 6">
            <a:extLst>
              <a:ext uri="{FF2B5EF4-FFF2-40B4-BE49-F238E27FC236}">
                <a16:creationId xmlns:a16="http://schemas.microsoft.com/office/drawing/2014/main" id="{39C8CA52-242F-4F08-9188-9A0A201A820E}"/>
              </a:ext>
            </a:extLst>
          </p:cNvPr>
          <p:cNvSpPr>
            <a:spLocks noChangeArrowheads="1"/>
          </p:cNvSpPr>
          <p:nvPr/>
        </p:nvSpPr>
        <p:spPr bwMode="auto">
          <a:xfrm>
            <a:off x="918587" y="1202227"/>
            <a:ext cx="8395010" cy="33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spcAft>
                <a:spcPts val="0"/>
              </a:spcAft>
              <a:buFontTx/>
              <a:buNone/>
            </a:pPr>
            <a:endParaRPr lang="en-US" altLang="en-US" sz="1800" b="1" dirty="0">
              <a:solidFill>
                <a:schemeClr val="tx1"/>
              </a:solidFill>
              <a:latin typeface="+mn-lt"/>
              <a:cs typeface="Arial"/>
            </a:endParaRPr>
          </a:p>
          <a:p>
            <a:pPr marL="342900" lvl="1" indent="-365760" eaLnBrk="1" hangingPunct="1">
              <a:lnSpc>
                <a:spcPts val="2400"/>
              </a:lnSpc>
              <a:spcBef>
                <a:spcPts val="600"/>
              </a:spcBef>
              <a:spcAft>
                <a:spcPts val="700"/>
              </a:spcAft>
              <a:buFont typeface="Arial" panose="020B0604020202020204" pitchFamily="34" charset="0"/>
              <a:buChar char="•"/>
              <a:defRPr/>
            </a:pPr>
            <a:r>
              <a:rPr lang="en-US" altLang="en-US" sz="1800" dirty="0">
                <a:solidFill>
                  <a:schemeClr val="tx1"/>
                </a:solidFill>
                <a:latin typeface="+mn-lt"/>
                <a:ea typeface="ヒラギノ角ゴ Pro W3"/>
                <a:cs typeface="Arial"/>
              </a:rPr>
              <a:t>is a made-in-New Brunswick French resource for early language acquisition that includes educational songs, animated characters, readings and activities</a:t>
            </a:r>
          </a:p>
          <a:p>
            <a:pPr marL="342900" lvl="1" indent="-365760" eaLnBrk="1" hangingPunct="1">
              <a:lnSpc>
                <a:spcPts val="2400"/>
              </a:lnSpc>
              <a:spcBef>
                <a:spcPts val="600"/>
              </a:spcBef>
              <a:spcAft>
                <a:spcPts val="700"/>
              </a:spcAft>
              <a:buFont typeface="Arial" panose="020B0604020202020204" pitchFamily="34" charset="0"/>
              <a:buChar char="•"/>
              <a:defRPr/>
            </a:pPr>
            <a:r>
              <a:rPr lang="en-US" altLang="en-US" sz="1800" dirty="0">
                <a:solidFill>
                  <a:schemeClr val="tx1"/>
                </a:solidFill>
                <a:latin typeface="+mn-lt"/>
                <a:ea typeface="ヒラギノ角ゴ Pro W3"/>
                <a:cs typeface="Arial"/>
              </a:rPr>
              <a:t>can be accessed from home to support in-class learning and for fun</a:t>
            </a:r>
          </a:p>
          <a:p>
            <a:pPr marL="342900" lvl="1" indent="-365760" eaLnBrk="1" hangingPunct="1">
              <a:lnSpc>
                <a:spcPts val="2400"/>
              </a:lnSpc>
              <a:spcBef>
                <a:spcPts val="600"/>
              </a:spcBef>
              <a:spcAft>
                <a:spcPts val="700"/>
              </a:spcAft>
              <a:buFont typeface="Arial" panose="020B0604020202020204" pitchFamily="34" charset="0"/>
              <a:buChar char="•"/>
              <a:defRPr/>
            </a:pPr>
            <a:r>
              <a:rPr lang="en-US" altLang="en-US" sz="1800" dirty="0">
                <a:solidFill>
                  <a:schemeClr val="tx1"/>
                </a:solidFill>
                <a:latin typeface="+mn-lt"/>
                <a:ea typeface="ヒラギノ角ゴ Pro W3"/>
                <a:cs typeface="Arial"/>
              </a:rPr>
              <a:t>uses the same approach as Intensive French where modelling the language is central</a:t>
            </a:r>
          </a:p>
          <a:p>
            <a:pPr marL="342900" lvl="1" indent="-365760" eaLnBrk="1" hangingPunct="1">
              <a:lnSpc>
                <a:spcPts val="2400"/>
              </a:lnSpc>
              <a:spcBef>
                <a:spcPts val="600"/>
              </a:spcBef>
              <a:spcAft>
                <a:spcPts val="700"/>
              </a:spcAft>
              <a:buFont typeface="Arial" panose="020B0604020202020204" pitchFamily="34" charset="0"/>
              <a:buChar char="•"/>
              <a:defRPr/>
            </a:pPr>
            <a:endParaRPr lang="en-US" altLang="en-US" sz="1800" dirty="0">
              <a:solidFill>
                <a:schemeClr val="tx1"/>
              </a:solidFill>
              <a:cs typeface="Arial" panose="020B0604020202020204" pitchFamily="34" charset="0"/>
            </a:endParaRPr>
          </a:p>
          <a:p>
            <a:pPr marL="0" lvl="1" indent="0" eaLnBrk="1" hangingPunct="1">
              <a:lnSpc>
                <a:spcPts val="2400"/>
              </a:lnSpc>
              <a:spcBef>
                <a:spcPts val="600"/>
              </a:spcBef>
              <a:spcAft>
                <a:spcPts val="700"/>
              </a:spcAft>
              <a:buNone/>
              <a:defRPr/>
            </a:pPr>
            <a:endParaRPr lang="en-US" altLang="en-US" sz="1800" dirty="0">
              <a:solidFill>
                <a:schemeClr val="tx1"/>
              </a:solidFill>
              <a:cs typeface="Arial" panose="020B0604020202020204" pitchFamily="34" charset="0"/>
            </a:endParaRPr>
          </a:p>
        </p:txBody>
      </p:sp>
      <p:sp>
        <p:nvSpPr>
          <p:cNvPr id="18" name="Rectangle 2">
            <a:extLst>
              <a:ext uri="{FF2B5EF4-FFF2-40B4-BE49-F238E27FC236}">
                <a16:creationId xmlns:a16="http://schemas.microsoft.com/office/drawing/2014/main" id="{2062460B-30E2-4D96-AD59-1ABC7EE9EAA1}"/>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rPr>
              <a:t>French Learning Opportunities for Rural Areas (FLORA)</a:t>
            </a:r>
            <a:endParaRPr lang="en-US" altLang="en-US" sz="2800" kern="0" dirty="0">
              <a:solidFill>
                <a:schemeClr val="bg1"/>
              </a:solidFill>
            </a:endParaRPr>
          </a:p>
        </p:txBody>
      </p:sp>
      <p:sp>
        <p:nvSpPr>
          <p:cNvPr id="29" name="Rectangle 28">
            <a:extLst>
              <a:ext uri="{FF2B5EF4-FFF2-40B4-BE49-F238E27FC236}">
                <a16:creationId xmlns:a16="http://schemas.microsoft.com/office/drawing/2014/main" id="{DBFDDFF5-ADAC-4E2B-83B7-BFDEEB17CB90}"/>
              </a:ext>
            </a:extLst>
          </p:cNvPr>
          <p:cNvSpPr/>
          <p:nvPr/>
        </p:nvSpPr>
        <p:spPr bwMode="auto">
          <a:xfrm>
            <a:off x="1297858" y="4019374"/>
            <a:ext cx="5486400" cy="914400"/>
          </a:xfrm>
          <a:prstGeom prst="rect">
            <a:avLst/>
          </a:prstGeom>
          <a:solidFill>
            <a:srgbClr val="C6E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
        <p:nvSpPr>
          <p:cNvPr id="4" name="TextBox 3">
            <a:extLst>
              <a:ext uri="{FF2B5EF4-FFF2-40B4-BE49-F238E27FC236}">
                <a16:creationId xmlns:a16="http://schemas.microsoft.com/office/drawing/2014/main" id="{36F9098E-F998-49BE-BDEC-22C679990DC5}"/>
              </a:ext>
            </a:extLst>
          </p:cNvPr>
          <p:cNvSpPr txBox="1"/>
          <p:nvPr/>
        </p:nvSpPr>
        <p:spPr>
          <a:xfrm>
            <a:off x="2387831" y="4193932"/>
            <a:ext cx="3717758" cy="584775"/>
          </a:xfrm>
          <a:prstGeom prst="rect">
            <a:avLst/>
          </a:prstGeom>
          <a:solidFill>
            <a:srgbClr val="C6EBFE"/>
          </a:solidFill>
        </p:spPr>
        <p:txBody>
          <a:bodyPr wrap="square" rtlCol="0">
            <a:spAutoFit/>
          </a:bodyPr>
          <a:lstStyle/>
          <a:p>
            <a:pPr algn="ctr"/>
            <a:endParaRPr lang="fr-CA" sz="800">
              <a:hlinkClick r:id="rId7">
                <a:extLst>
                  <a:ext uri="{A12FA001-AC4F-418D-AE19-62706E023703}">
                    <ahyp:hlinkClr xmlns:ahyp="http://schemas.microsoft.com/office/drawing/2018/hyperlinkcolor" val="tx"/>
                  </a:ext>
                </a:extLst>
              </a:hlinkClick>
            </a:endParaRPr>
          </a:p>
          <a:p>
            <a:pPr algn="r"/>
            <a:r>
              <a:rPr lang="fr-CA" sz="1600" b="1" spc="300">
                <a:hlinkClick r:id="rId7">
                  <a:extLst>
                    <a:ext uri="{A12FA001-AC4F-418D-AE19-62706E023703}">
                      <ahyp:hlinkClr xmlns:ahyp="http://schemas.microsoft.com/office/drawing/2018/hyperlinkcolor" val="tx"/>
                    </a:ext>
                  </a:extLst>
                </a:hlinkClick>
              </a:rPr>
              <a:t>https://flora.nbed.nb.ca</a:t>
            </a:r>
            <a:r>
              <a:rPr lang="fr-CA" sz="1600" b="1" spc="300"/>
              <a:t>    </a:t>
            </a:r>
          </a:p>
          <a:p>
            <a:pPr algn="ctr"/>
            <a:r>
              <a:rPr lang="fr-CA" sz="800"/>
              <a:t> </a:t>
            </a:r>
          </a:p>
        </p:txBody>
      </p:sp>
      <p:pic>
        <p:nvPicPr>
          <p:cNvPr id="5" name="Graphic 4" descr="Internet">
            <a:extLst>
              <a:ext uri="{FF2B5EF4-FFF2-40B4-BE49-F238E27FC236}">
                <a16:creationId xmlns:a16="http://schemas.microsoft.com/office/drawing/2014/main" id="{243778FF-C03E-4B58-928D-385D86A390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59966" y="4164624"/>
            <a:ext cx="701842" cy="701842"/>
          </a:xfrm>
          <a:prstGeom prst="rect">
            <a:avLst/>
          </a:prstGeom>
        </p:spPr>
      </p:pic>
      <p:pic>
        <p:nvPicPr>
          <p:cNvPr id="2" name="Side 8 (2)">
            <a:hlinkClick r:id="" action="ppaction://media"/>
            <a:extLst>
              <a:ext uri="{FF2B5EF4-FFF2-40B4-BE49-F238E27FC236}">
                <a16:creationId xmlns:a16="http://schemas.microsoft.com/office/drawing/2014/main" id="{2E442A95-0521-1FD8-2C56-0D6E131328D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394575" y="6127750"/>
            <a:ext cx="730250" cy="730250"/>
          </a:xfrm>
          <a:prstGeom prst="rect">
            <a:avLst/>
          </a:prstGeom>
        </p:spPr>
      </p:pic>
    </p:spTree>
    <p:custDataLst>
      <p:tags r:id="rId1"/>
    </p:custDataLst>
    <p:extLst>
      <p:ext uri="{BB962C8B-B14F-4D97-AF65-F5344CB8AC3E}">
        <p14:creationId xmlns:p14="http://schemas.microsoft.com/office/powerpoint/2010/main" val="3210807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60"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886B8068-835F-4D77-A376-21D5DAD17603}"/>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rPr>
              <a:t> Intensive French: 2 blocks</a:t>
            </a:r>
            <a:endParaRPr lang="en-US" altLang="en-US" sz="2800" kern="0" dirty="0">
              <a:solidFill>
                <a:schemeClr val="bg1"/>
              </a:solidFill>
            </a:endParaRPr>
          </a:p>
        </p:txBody>
      </p:sp>
      <p:graphicFrame>
        <p:nvGraphicFramePr>
          <p:cNvPr id="8" name="Table 7">
            <a:extLst>
              <a:ext uri="{FF2B5EF4-FFF2-40B4-BE49-F238E27FC236}">
                <a16:creationId xmlns:a16="http://schemas.microsoft.com/office/drawing/2014/main" id="{5A9BEBB8-E813-479C-92F8-A875C719E259}"/>
              </a:ext>
            </a:extLst>
          </p:cNvPr>
          <p:cNvGraphicFramePr>
            <a:graphicFrameLocks noGrp="1"/>
          </p:cNvGraphicFramePr>
          <p:nvPr>
            <p:extLst>
              <p:ext uri="{D42A27DB-BD31-4B8C-83A1-F6EECF244321}">
                <p14:modId xmlns:p14="http://schemas.microsoft.com/office/powerpoint/2010/main" val="478451454"/>
              </p:ext>
            </p:extLst>
          </p:nvPr>
        </p:nvGraphicFramePr>
        <p:xfrm>
          <a:off x="413145" y="1334276"/>
          <a:ext cx="5297190" cy="4674638"/>
        </p:xfrm>
        <a:graphic>
          <a:graphicData uri="http://schemas.openxmlformats.org/drawingml/2006/table">
            <a:tbl>
              <a:tblPr firstRow="1" bandRow="1">
                <a:tableStyleId>{69CF1AB2-1976-4502-BF36-3FF5EA218861}</a:tableStyleId>
              </a:tblPr>
              <a:tblGrid>
                <a:gridCol w="2648595">
                  <a:extLst>
                    <a:ext uri="{9D8B030D-6E8A-4147-A177-3AD203B41FA5}">
                      <a16:colId xmlns:a16="http://schemas.microsoft.com/office/drawing/2014/main" val="4113932739"/>
                    </a:ext>
                  </a:extLst>
                </a:gridCol>
                <a:gridCol w="2648595">
                  <a:extLst>
                    <a:ext uri="{9D8B030D-6E8A-4147-A177-3AD203B41FA5}">
                      <a16:colId xmlns:a16="http://schemas.microsoft.com/office/drawing/2014/main" val="3184212452"/>
                    </a:ext>
                  </a:extLst>
                </a:gridCol>
              </a:tblGrid>
              <a:tr h="652423">
                <a:tc>
                  <a:txBody>
                    <a:bodyPr/>
                    <a:lstStyle/>
                    <a:p>
                      <a:pPr algn="ctr"/>
                      <a:r>
                        <a:rPr lang="en-CA" sz="2000" b="1">
                          <a:solidFill>
                            <a:schemeClr val="bg1"/>
                          </a:solidFill>
                          <a:latin typeface="Arial Narrow" panose="020B0606020202030204" pitchFamily="34" charset="0"/>
                        </a:rPr>
                        <a:t>First Term (5 Months)</a:t>
                      </a:r>
                    </a:p>
                    <a:p>
                      <a:pPr algn="ctr"/>
                      <a:r>
                        <a:rPr lang="en-US" sz="2000" b="1">
                          <a:solidFill>
                            <a:schemeClr val="bg1"/>
                          </a:solidFill>
                          <a:latin typeface="Arial Narrow" panose="020B0606020202030204" pitchFamily="34" charset="0"/>
                        </a:rPr>
                        <a:t>Intensive French Block</a:t>
                      </a:r>
                      <a:endParaRPr lang="en-CA" sz="2000" b="1">
                        <a:solidFill>
                          <a:schemeClr val="bg1"/>
                        </a:solidFill>
                        <a:latin typeface="Arial Narrow" panose="020B0606020202030204" pitchFamily="34" charset="0"/>
                      </a:endParaRP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1">
                          <a:solidFill>
                            <a:schemeClr val="bg1"/>
                          </a:solidFill>
                          <a:latin typeface="Arial Narrow" panose="020B0606020202030204" pitchFamily="34" charset="0"/>
                        </a:rPr>
                        <a:t>Second Term (5 Months)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1">
                          <a:solidFill>
                            <a:schemeClr val="bg1"/>
                          </a:solidFill>
                          <a:latin typeface="Arial Narrow" panose="020B0606020202030204" pitchFamily="34" charset="0"/>
                        </a:rPr>
                        <a:t>Non-Intensive French Block</a:t>
                      </a: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1803155653"/>
                  </a:ext>
                </a:extLst>
              </a:tr>
              <a:tr h="373035">
                <a:tc gridSpan="2">
                  <a:txBody>
                    <a:bodyPr/>
                    <a:lstStyle/>
                    <a:p>
                      <a:pPr algn="l"/>
                      <a:r>
                        <a:rPr lang="en-CA" sz="2000" b="1" dirty="0">
                          <a:solidFill>
                            <a:schemeClr val="bg1"/>
                          </a:solidFill>
                          <a:latin typeface="Arial Narrow" panose="020B0606020202030204" pitchFamily="34" charset="0"/>
                        </a:rPr>
                        <a:t>   September – January </a:t>
                      </a:r>
                      <a:r>
                        <a:rPr lang="en-CA" sz="2000" b="1" dirty="0">
                          <a:solidFill>
                            <a:schemeClr val="bg1"/>
                          </a:solidFill>
                          <a:latin typeface="Arial Narrow" panose="020B0606020202030204" pitchFamily="34" charset="0"/>
                          <a:sym typeface="Wingdings" panose="05000000000000000000" pitchFamily="2" charset="2"/>
                        </a:rPr>
                        <a:t> </a:t>
                      </a:r>
                      <a:r>
                        <a:rPr lang="en-CA" sz="2000" b="1" dirty="0">
                          <a:solidFill>
                            <a:schemeClr val="bg1"/>
                          </a:solidFill>
                          <a:latin typeface="Arial Narrow" panose="020B0606020202030204" pitchFamily="34" charset="0"/>
                        </a:rPr>
                        <a:t> February – June</a:t>
                      </a:r>
                    </a:p>
                  </a:txBody>
                  <a:tcPr marL="85453" marR="85453" marT="42727" marB="42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2A8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500" b="1">
                        <a:solidFill>
                          <a:schemeClr val="bg1"/>
                        </a:solidFill>
                        <a:latin typeface="Arial Narrow" panose="020B0606020202030204" pitchFamily="34" charset="0"/>
                      </a:endParaRP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3082262603"/>
                  </a:ext>
                </a:extLst>
              </a:tr>
              <a:tr h="1025273">
                <a:tc rowSpan="2">
                  <a:txBody>
                    <a:bodyPr/>
                    <a:lstStyle/>
                    <a:p>
                      <a:r>
                        <a:rPr lang="en-CA" sz="1700" b="1" dirty="0">
                          <a:latin typeface="+mn-lt"/>
                        </a:rPr>
                        <a:t>French Language Arts</a:t>
                      </a:r>
                    </a:p>
                    <a:p>
                      <a:r>
                        <a:rPr lang="en-CA" sz="1700" b="0" dirty="0">
                          <a:latin typeface="+mn-lt"/>
                        </a:rPr>
                        <a:t>Development of literacy skills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700" b="0" dirty="0">
                        <a:latin typeface="+mn-lt"/>
                      </a:endParaRPr>
                    </a:p>
                  </a:txBody>
                  <a:tcPr marL="101980" marR="101980" marT="50990" marB="509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r>
                        <a:rPr lang="en-CA" sz="1700" b="1" dirty="0">
                          <a:latin typeface="+mn-lt"/>
                        </a:rPr>
                        <a:t>English Language Arts</a:t>
                      </a:r>
                    </a:p>
                    <a:p>
                      <a:r>
                        <a:rPr lang="en-CA" sz="1700" b="0" dirty="0">
                          <a:latin typeface="+mn-lt"/>
                        </a:rPr>
                        <a:t>Science (English)</a:t>
                      </a:r>
                    </a:p>
                    <a:p>
                      <a:r>
                        <a:rPr lang="en-CA" sz="1700" b="0" dirty="0">
                          <a:latin typeface="+mn-lt"/>
                        </a:rPr>
                        <a:t>Social</a:t>
                      </a:r>
                      <a:r>
                        <a:rPr lang="en-CA" sz="1700" b="0" baseline="0" dirty="0">
                          <a:latin typeface="+mn-lt"/>
                        </a:rPr>
                        <a:t> Studies (English)</a:t>
                      </a:r>
                    </a:p>
                    <a:p>
                      <a:r>
                        <a:rPr lang="en-CA" sz="1700" b="0" baseline="0" dirty="0">
                          <a:solidFill>
                            <a:schemeClr val="tx1"/>
                          </a:solidFill>
                          <a:latin typeface="+mn-lt"/>
                        </a:rPr>
                        <a:t>Well-Being (</a:t>
                      </a:r>
                      <a:r>
                        <a:rPr lang="en-CA" sz="1700" b="0" baseline="0" dirty="0">
                          <a:latin typeface="+mn-lt"/>
                        </a:rPr>
                        <a:t>English)</a:t>
                      </a: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562194">
                <a:tc vMerge="1">
                  <a:txBody>
                    <a:bodyPr/>
                    <a:lstStyle/>
                    <a:p>
                      <a:endParaRPr lang="en-C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700" b="0" dirty="0">
                          <a:latin typeface="+mn-lt"/>
                        </a:rPr>
                        <a:t>French Language Arts</a:t>
                      </a: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9297952"/>
                  </a:ext>
                </a:extLst>
              </a:tr>
              <a:tr h="58339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700" b="0">
                          <a:latin typeface="+mn-lt"/>
                        </a:rPr>
                        <a:t>Mathematics (English)</a:t>
                      </a:r>
                    </a:p>
                  </a:txBody>
                  <a:tcPr marL="101980" marR="101980" marT="50990" marB="509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716860582"/>
                  </a:ext>
                </a:extLst>
              </a:tr>
              <a:tr h="979739">
                <a:tc gridSpan="2">
                  <a:txBody>
                    <a:bodyPr/>
                    <a:lstStyle/>
                    <a:p>
                      <a:pPr algn="ctr"/>
                      <a:r>
                        <a:rPr lang="en-CA" sz="1700" b="0" dirty="0">
                          <a:latin typeface="+mn-lt"/>
                        </a:rPr>
                        <a:t>Physical Education, Music, Art (English)</a:t>
                      </a:r>
                    </a:p>
                  </a:txBody>
                  <a:tcPr marL="101980" marR="101980" marT="50990" marB="509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2367786353"/>
                  </a:ext>
                </a:extLst>
              </a:tr>
            </a:tbl>
          </a:graphicData>
        </a:graphic>
      </p:graphicFrame>
      <p:graphicFrame>
        <p:nvGraphicFramePr>
          <p:cNvPr id="10" name="Table 9">
            <a:extLst>
              <a:ext uri="{FF2B5EF4-FFF2-40B4-BE49-F238E27FC236}">
                <a16:creationId xmlns:a16="http://schemas.microsoft.com/office/drawing/2014/main" id="{B6EE0C9E-B0AB-4BDC-82D7-CEBCAA25127F}"/>
              </a:ext>
            </a:extLst>
          </p:cNvPr>
          <p:cNvGraphicFramePr>
            <a:graphicFrameLocks noGrp="1"/>
          </p:cNvGraphicFramePr>
          <p:nvPr>
            <p:extLst>
              <p:ext uri="{D42A27DB-BD31-4B8C-83A1-F6EECF244321}">
                <p14:modId xmlns:p14="http://schemas.microsoft.com/office/powerpoint/2010/main" val="3291190887"/>
              </p:ext>
            </p:extLst>
          </p:nvPr>
        </p:nvGraphicFramePr>
        <p:xfrm>
          <a:off x="6096000" y="1338942"/>
          <a:ext cx="5956130" cy="4708244"/>
        </p:xfrm>
        <a:graphic>
          <a:graphicData uri="http://schemas.openxmlformats.org/drawingml/2006/table">
            <a:tbl>
              <a:tblPr firstRow="1" bandRow="1">
                <a:tableStyleId>{69CF1AB2-1976-4502-BF36-3FF5EA218861}</a:tableStyleId>
              </a:tblPr>
              <a:tblGrid>
                <a:gridCol w="2978065">
                  <a:extLst>
                    <a:ext uri="{9D8B030D-6E8A-4147-A177-3AD203B41FA5}">
                      <a16:colId xmlns:a16="http://schemas.microsoft.com/office/drawing/2014/main" val="4113932739"/>
                    </a:ext>
                  </a:extLst>
                </a:gridCol>
                <a:gridCol w="2978065">
                  <a:extLst>
                    <a:ext uri="{9D8B030D-6E8A-4147-A177-3AD203B41FA5}">
                      <a16:colId xmlns:a16="http://schemas.microsoft.com/office/drawing/2014/main" val="458561998"/>
                    </a:ext>
                  </a:extLst>
                </a:gridCol>
              </a:tblGrid>
              <a:tr h="6418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900" b="1">
                          <a:solidFill>
                            <a:schemeClr val="bg1"/>
                          </a:solidFill>
                          <a:latin typeface="Arial Narrow" panose="020B0606020202030204" pitchFamily="34" charset="0"/>
                        </a:rPr>
                        <a:t>Intensive Block</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900" b="1">
                          <a:solidFill>
                            <a:schemeClr val="bg1"/>
                          </a:solidFill>
                          <a:latin typeface="Arial Narrow" panose="020B0606020202030204" pitchFamily="34" charset="0"/>
                        </a:rPr>
                        <a:t>Non-Intensive Block</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03155653"/>
                  </a:ext>
                </a:extLst>
              </a:tr>
              <a:tr h="3294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a:latin typeface="+mn-lt"/>
                        </a:rPr>
                        <a:t>Warm-up</a:t>
                      </a:r>
                      <a:r>
                        <a:rPr lang="en-CA" sz="1300" b="0" baseline="0">
                          <a:latin typeface="+mn-lt"/>
                        </a:rPr>
                        <a:t> (F</a:t>
                      </a:r>
                      <a:r>
                        <a:rPr lang="en-CA" sz="1300" b="0">
                          <a:latin typeface="+mn-lt"/>
                        </a:rPr>
                        <a:t>rench)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a:latin typeface="+mn-lt"/>
                        </a:rPr>
                        <a:t>English Language Arts</a:t>
                      </a:r>
                    </a:p>
                  </a:txBody>
                  <a:tcPr marL="98603" marR="98603" marT="49301" marB="4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6528991"/>
                  </a:ext>
                </a:extLst>
              </a:tr>
              <a:tr h="5598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a:latin typeface="+mn-lt"/>
                        </a:rPr>
                        <a:t>Message of the day</a:t>
                      </a:r>
                      <a:r>
                        <a:rPr lang="en-CA" sz="1300" b="0" baseline="0">
                          <a:latin typeface="+mn-lt"/>
                        </a:rPr>
                        <a:t>: word work and sound work (French)</a:t>
                      </a:r>
                      <a:endParaRPr lang="en-CA" sz="1300" b="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a:latin typeface="Myriad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3D5"/>
                    </a:solidFill>
                  </a:tcPr>
                </a:tc>
                <a:extLst>
                  <a:ext uri="{0D108BD9-81ED-4DB2-BD59-A6C34878D82A}">
                    <a16:rowId xmlns:a16="http://schemas.microsoft.com/office/drawing/2014/main" val="716860582"/>
                  </a:ext>
                </a:extLst>
              </a:tr>
              <a:tr h="373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a:latin typeface="+mn-lt"/>
                        </a:rPr>
                        <a:t>Oral </a:t>
                      </a:r>
                      <a:r>
                        <a:rPr lang="en-CA" sz="1300" b="0" baseline="0">
                          <a:latin typeface="+mn-lt"/>
                        </a:rPr>
                        <a:t>(French)</a:t>
                      </a:r>
                      <a:endParaRPr lang="en-CA" sz="1300" b="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Science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786353"/>
                  </a:ext>
                </a:extLst>
              </a:tr>
              <a:tr h="3738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a:solidFill>
                            <a:schemeClr val="bg1"/>
                          </a:solidFill>
                          <a:latin typeface="+mn-lt"/>
                        </a:rPr>
                        <a:t>RECESS</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a:solidFill>
                            <a:schemeClr val="bg1"/>
                          </a:solidFill>
                          <a:latin typeface="+mn-lt"/>
                        </a:rPr>
                        <a:t>RECESS</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373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Oral </a:t>
                      </a:r>
                      <a:r>
                        <a:rPr lang="en-CA" sz="1300" baseline="0">
                          <a:latin typeface="+mn-lt"/>
                        </a:rPr>
                        <a:t>(French)</a:t>
                      </a:r>
                      <a:endParaRPr lang="en-CA" sz="130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Social</a:t>
                      </a:r>
                      <a:r>
                        <a:rPr lang="en-CA" sz="1300" baseline="0">
                          <a:latin typeface="+mn-lt"/>
                        </a:rPr>
                        <a:t> Studies (English)</a:t>
                      </a:r>
                      <a:endParaRPr lang="en-CA" sz="130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138070"/>
                  </a:ext>
                </a:extLst>
              </a:tr>
              <a:tr h="373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Reading </a:t>
                      </a:r>
                      <a:r>
                        <a:rPr lang="en-CA" sz="1300" baseline="0">
                          <a:latin typeface="+mn-lt"/>
                        </a:rPr>
                        <a:t>(French)</a:t>
                      </a:r>
                      <a:endParaRPr lang="en-CA" sz="130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Well-Being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9312860"/>
                  </a:ext>
                </a:extLst>
              </a:tr>
              <a:tr h="3738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a:solidFill>
                            <a:schemeClr val="bg1"/>
                          </a:solidFill>
                          <a:latin typeface="+mn-lt"/>
                        </a:rPr>
                        <a:t>LUNCH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a:solidFill>
                            <a:schemeClr val="bg1"/>
                          </a:solidFill>
                          <a:latin typeface="+mn-lt"/>
                        </a:rPr>
                        <a:t>LUNCH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373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Writing (French)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French </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3533618000"/>
                  </a:ext>
                </a:extLst>
              </a:tr>
              <a:tr h="373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Math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Math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02860"/>
                  </a:ext>
                </a:extLst>
              </a:tr>
              <a:tr h="5598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a:latin typeface="+mn-lt"/>
                        </a:rPr>
                        <a:t>Physical Education, Music, Art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dirty="0">
                          <a:latin typeface="+mn-lt"/>
                        </a:rPr>
                        <a:t>Physical Education, Music, Art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sp>
        <p:nvSpPr>
          <p:cNvPr id="2" name="TextBox 1">
            <a:extLst>
              <a:ext uri="{FF2B5EF4-FFF2-40B4-BE49-F238E27FC236}">
                <a16:creationId xmlns:a16="http://schemas.microsoft.com/office/drawing/2014/main" id="{C13A7A50-518A-4AEE-A428-BC184BD6B51B}"/>
              </a:ext>
            </a:extLst>
          </p:cNvPr>
          <p:cNvSpPr txBox="1"/>
          <p:nvPr/>
        </p:nvSpPr>
        <p:spPr>
          <a:xfrm>
            <a:off x="1999860" y="6129676"/>
            <a:ext cx="2948473" cy="461665"/>
          </a:xfrm>
          <a:prstGeom prst="rect">
            <a:avLst/>
          </a:prstGeom>
          <a:noFill/>
        </p:spPr>
        <p:txBody>
          <a:bodyPr wrap="square" rtlCol="0">
            <a:spAutoFit/>
          </a:bodyPr>
          <a:lstStyle/>
          <a:p>
            <a:r>
              <a:rPr lang="en-US" b="1" dirty="0">
                <a:solidFill>
                  <a:srgbClr val="7030A0"/>
                </a:solidFill>
                <a:latin typeface="+mj-lt"/>
              </a:rPr>
              <a:t>TYPICAL YEAR</a:t>
            </a:r>
          </a:p>
        </p:txBody>
      </p:sp>
      <p:sp>
        <p:nvSpPr>
          <p:cNvPr id="11" name="TextBox 10">
            <a:extLst>
              <a:ext uri="{FF2B5EF4-FFF2-40B4-BE49-F238E27FC236}">
                <a16:creationId xmlns:a16="http://schemas.microsoft.com/office/drawing/2014/main" id="{3FAFC1D6-D967-4F29-9179-1F1AF141158D}"/>
              </a:ext>
            </a:extLst>
          </p:cNvPr>
          <p:cNvSpPr txBox="1"/>
          <p:nvPr/>
        </p:nvSpPr>
        <p:spPr>
          <a:xfrm>
            <a:off x="8214050" y="6129677"/>
            <a:ext cx="2948473" cy="461665"/>
          </a:xfrm>
          <a:prstGeom prst="rect">
            <a:avLst/>
          </a:prstGeom>
          <a:noFill/>
        </p:spPr>
        <p:txBody>
          <a:bodyPr wrap="square" rtlCol="0">
            <a:spAutoFit/>
          </a:bodyPr>
          <a:lstStyle/>
          <a:p>
            <a:r>
              <a:rPr lang="en-US" b="1" dirty="0">
                <a:solidFill>
                  <a:schemeClr val="accent1">
                    <a:lumMod val="50000"/>
                  </a:schemeClr>
                </a:solidFill>
                <a:latin typeface="+mj-lt"/>
              </a:rPr>
              <a:t>TYPICAL DAY</a:t>
            </a:r>
          </a:p>
        </p:txBody>
      </p:sp>
      <p:pic>
        <p:nvPicPr>
          <p:cNvPr id="3" name="Slide 9">
            <a:hlinkClick r:id="" action="ppaction://media"/>
            <a:extLst>
              <a:ext uri="{FF2B5EF4-FFF2-40B4-BE49-F238E27FC236}">
                <a16:creationId xmlns:a16="http://schemas.microsoft.com/office/drawing/2014/main" id="{709C73E7-059B-4E15-A322-08C4218FDCF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50549" y="6248400"/>
            <a:ext cx="609600" cy="609600"/>
          </a:xfrm>
          <a:prstGeom prst="rect">
            <a:avLst/>
          </a:prstGeom>
        </p:spPr>
      </p:pic>
    </p:spTree>
    <p:custDataLst>
      <p:tags r:id="rId1"/>
    </p:custDataLst>
    <p:extLst>
      <p:ext uri="{BB962C8B-B14F-4D97-AF65-F5344CB8AC3E}">
        <p14:creationId xmlns:p14="http://schemas.microsoft.com/office/powerpoint/2010/main" val="104332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BLANK PRESENTATION" val="jipePSV8"/>
  <p:tag name="ARTICULATE_DESIGN_ID_EATB" val="bDSugvdg"/>
  <p:tag name="ARTICULATE_SLIDE_COUNT" val="22"/>
  <p:tag name="ARTICULATE_REFERENCE_ID" val="5406f365-fa16-41a5-b1fc-3c6d9635673a"/>
  <p:tag name="TAG_BACKING_FORM_KEY" val="7476640-z:\[integrated projects]\everyone at their best - fi\eatb_2023\english_2023\powerpoint\everyoneattheirbest _pp_2023_final edits.pptx"/>
  <p:tag name="ARTICULATE_PRESENTER_VERSION" val="8"/>
  <p:tag name="ARTICULATE_USED_PAGE_ORIENTATION" val="1"/>
  <p:tag name="ARTICULATE_USED_PAGE_SIZE" val="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DUPLICATEID" val="efd83453ad7b49f2bafafe6157e28317"/>
</p:tagLst>
</file>

<file path=ppt/tags/tag11.xml><?xml version="1.0" encoding="utf-8"?>
<p:tagLst xmlns:a="http://schemas.openxmlformats.org/drawingml/2006/main" xmlns:r="http://schemas.openxmlformats.org/officeDocument/2006/relationships" xmlns:p="http://schemas.openxmlformats.org/presentationml/2006/main">
  <p:tag name="DUPLICATEID" val="29af66b47544484d9cb6beae9e0f4a51"/>
</p:tagLst>
</file>

<file path=ppt/tags/tag12.xml><?xml version="1.0" encoding="utf-8"?>
<p:tagLst xmlns:a="http://schemas.openxmlformats.org/drawingml/2006/main" xmlns:r="http://schemas.openxmlformats.org/officeDocument/2006/relationships" xmlns:p="http://schemas.openxmlformats.org/presentationml/2006/main">
  <p:tag name="DUPLICATEID" val="decafe4e4e424cfa97afddb318338a0b"/>
</p:tagLst>
</file>

<file path=ppt/tags/tag13.xml><?xml version="1.0" encoding="utf-8"?>
<p:tagLst xmlns:a="http://schemas.openxmlformats.org/drawingml/2006/main" xmlns:r="http://schemas.openxmlformats.org/officeDocument/2006/relationships" xmlns:p="http://schemas.openxmlformats.org/presentationml/2006/main">
  <p:tag name="DUPLICATEID" val="52c189fc56ba4459afa12e91870e5a49"/>
</p:tagLst>
</file>

<file path=ppt/tags/tag14.xml><?xml version="1.0" encoding="utf-8"?>
<p:tagLst xmlns:a="http://schemas.openxmlformats.org/drawingml/2006/main" xmlns:r="http://schemas.openxmlformats.org/officeDocument/2006/relationships" xmlns:p="http://schemas.openxmlformats.org/presentationml/2006/main">
  <p:tag name="DUPLICATEID" val="04034977fb644355962fcaa0a6722aa2"/>
</p:tagLst>
</file>

<file path=ppt/tags/tag15.xml><?xml version="1.0" encoding="utf-8"?>
<p:tagLst xmlns:a="http://schemas.openxmlformats.org/drawingml/2006/main" xmlns:r="http://schemas.openxmlformats.org/officeDocument/2006/relationships" xmlns:p="http://schemas.openxmlformats.org/presentationml/2006/main">
  <p:tag name="DUPLICATEID" val="b77cc2470bff4b58a62b9972da6be18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257"/>
  <p:tag name="ARTICULATE_USED_LAYOUT" val="7"/>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368"/>
  <p:tag name="ARTICULATE_USED_LAYOUT" val="5"/>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DUPLICATEID" val="1edee7f70b2c42aea3f447f17b78ece0"/>
</p:tagLst>
</file>

<file path=ppt/tags/tag23.xml><?xml version="1.0" encoding="utf-8"?>
<p:tagLst xmlns:a="http://schemas.openxmlformats.org/drawingml/2006/main" xmlns:r="http://schemas.openxmlformats.org/officeDocument/2006/relationships" xmlns:p="http://schemas.openxmlformats.org/presentationml/2006/main">
  <p:tag name="AUDIO_ID" val="296"/>
  <p:tag name="ARTICULATE_USED_LAYOUT" val="4"/>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340"/>
  <p:tag name="ARTICULATE_USED_LAYOUT" val="4"/>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364"/>
  <p:tag name="ARTICULATE_USED_LAYOUT" val="4"/>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362"/>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298"/>
  <p:tag name="ARTICULATE_USED_LAYOUT" val="1"/>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UDIO_ID" val="352"/>
  <p:tag name="ARTICULATE_USED_LAYOUT" val="1"/>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UDIO_ID" val="369"/>
  <p:tag name="ARTICULATE_USED_LAYOUT" val="1"/>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267"/>
  <p:tag name="ARTICULATE_USED_LAYOUT" val="1"/>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UDIO_ID" val="263"/>
  <p:tag name="ARTICULATE_USED_LAYOUT" val="1"/>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372"/>
  <p:tag name="ARTICULATE_USED_LAYOUT" val="7"/>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341"/>
  <p:tag name="ARTICULATE_USED_LAYOUT" val="5"/>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306"/>
  <p:tag name="ARTICULATE_USED_LAYOUT" val="3"/>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314"/>
  <p:tag name="ARTICULATE_USED_LAYOUT" val="3"/>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351"/>
  <p:tag name="ARTICULATE_USED_LAYOUT" val="5"/>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365"/>
  <p:tag name="ARTICULATE_USED_LAYOUT" val="3"/>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363"/>
  <p:tag name="ARTICULATE_USED_LAYOUT" val="3"/>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371"/>
  <p:tag name="ARTICULATE_USED_LAYOUT" val="3"/>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277"/>
  <p:tag name="ARTICULATE_USED_LAYOUT" val="3"/>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367"/>
  <p:tag name="ARTICULATE_USED_LAYOUT" val="3"/>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285"/>
  <p:tag name="ARTICULATE_USED_LAYOUT" val="7"/>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DUPLICATEID" val="051d771202f841239023586615bb12c0"/>
</p:tagLst>
</file>

<file path=ppt/tags/tag9.xml><?xml version="1.0" encoding="utf-8"?>
<p:tagLst xmlns:a="http://schemas.openxmlformats.org/drawingml/2006/main" xmlns:r="http://schemas.openxmlformats.org/officeDocument/2006/relationships" xmlns:p="http://schemas.openxmlformats.org/presentationml/2006/main">
  <p:tag name="DUPLICATEID" val="34c3a96c36764e9ea0f8fbc18c3d9ccf"/>
</p:tagLst>
</file>

<file path=ppt/theme/theme1.xml><?xml version="1.0" encoding="utf-8"?>
<a:theme xmlns:a="http://schemas.openxmlformats.org/drawingml/2006/main" name="EATB">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6362B77CD05640B4B4FAE53941B96D" ma:contentTypeVersion="5" ma:contentTypeDescription="Create a new document." ma:contentTypeScope="" ma:versionID="faffd12eb211c6ce6ad26881aaaa83d1">
  <xsd:schema xmlns:xsd="http://www.w3.org/2001/XMLSchema" xmlns:xs="http://www.w3.org/2001/XMLSchema" xmlns:p="http://schemas.microsoft.com/office/2006/metadata/properties" xmlns:ns2="3ab9a989-3111-4ef6-a4c8-5ed77492d809" xmlns:ns3="0dc41375-331d-4b21-8074-a81cb1dcf58b" targetNamespace="http://schemas.microsoft.com/office/2006/metadata/properties" ma:root="true" ma:fieldsID="8891225d18ccad286e51a5301cb2e78f" ns2:_="" ns3:_="">
    <xsd:import namespace="3ab9a989-3111-4ef6-a4c8-5ed77492d809"/>
    <xsd:import namespace="0dc41375-331d-4b21-8074-a81cb1dcf5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9a989-3111-4ef6-a4c8-5ed77492d8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c41375-331d-4b21-8074-a81cb1dcf58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72E88E-AE32-4828-B5CC-9F1CD910A63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271A884-1919-4389-BAAF-F949B0A1161B}">
  <ds:schemaRefs>
    <ds:schemaRef ds:uri="0dc41375-331d-4b21-8074-a81cb1dcf58b"/>
    <ds:schemaRef ds:uri="3ab9a989-3111-4ef6-a4c8-5ed77492d8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82C08D1-8170-4BE2-BC46-65A9ED04D8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1766</TotalTime>
  <Words>3791</Words>
  <Application>Microsoft Office PowerPoint</Application>
  <PresentationFormat>Widescreen</PresentationFormat>
  <Paragraphs>347</Paragraphs>
  <Slides>22</Slides>
  <Notes>22</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Narrow</vt:lpstr>
      <vt:lpstr>Calibri</vt:lpstr>
      <vt:lpstr>Microsoft Sans Serif</vt:lpstr>
      <vt:lpstr>Myriad Pro</vt:lpstr>
      <vt:lpstr>Wingdings</vt:lpstr>
      <vt:lpstr>EATB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Ruth (EECD/EDPE)</dc:creator>
  <cp:lastModifiedBy>O'Neill, Shirley (EECD/EDPE)</cp:lastModifiedBy>
  <cp:revision>119</cp:revision>
  <cp:lastPrinted>2020-01-23T17:19:54Z</cp:lastPrinted>
  <dcterms:created xsi:type="dcterms:W3CDTF">2008-01-16T13:43:52Z</dcterms:created>
  <dcterms:modified xsi:type="dcterms:W3CDTF">2023-03-07T14:40:40Z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33FA0B94-A8E6-46BE-BDD4-37E03CEDF358</vt:lpwstr>
  </property>
  <property fmtid="{D5CDD505-2E9C-101B-9397-08002B2CF9AE}" pid="3" name="ArticulatePath">
    <vt:lpwstr>EveryoneAtTheirBestFSL 7march22</vt:lpwstr>
  </property>
  <property fmtid="{D5CDD505-2E9C-101B-9397-08002B2CF9AE}" pid="4" name="ContentTypeId">
    <vt:lpwstr>0x010100326362B77CD05640B4B4FAE53941B96D</vt:lpwstr>
  </property>
  <property fmtid="{D5CDD505-2E9C-101B-9397-08002B2CF9AE}" pid="5" name="ArticulateUseProject">
    <vt:lpwstr>1</vt:lpwstr>
  </property>
  <property fmtid="{D5CDD505-2E9C-101B-9397-08002B2CF9AE}" pid="6" name="ArticulateProjectVersion">
    <vt:lpwstr>8</vt:lpwstr>
  </property>
  <property fmtid="{D5CDD505-2E9C-101B-9397-08002B2CF9AE}" pid="7" name="ArticulateProjectFull">
    <vt:lpwstr>Z:\[Integrated Projects]\Everyone At Their Best - FI\EATB_2023\English_2023\Powerpoint\EveryoneAtTheirBest _PP_2023_final edits.ppta</vt:lpwstr>
  </property>
</Properties>
</file>